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4D4D4F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8800" y="482597"/>
            <a:ext cx="7538084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6A71"/>
                </a:solidFill>
                <a:latin typeface="Gotham"/>
                <a:cs typeface="Gotha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1374" y="1392174"/>
            <a:ext cx="8725535" cy="501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8800" y="7234681"/>
            <a:ext cx="1404620" cy="182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D4D4F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0" y="3784587"/>
            <a:ext cx="7995920" cy="2332355"/>
          </a:xfrm>
          <a:prstGeom prst="rect">
            <a:avLst/>
          </a:prstGeom>
          <a:solidFill>
            <a:srgbClr val="006A71"/>
          </a:solidFill>
        </p:spPr>
        <p:txBody>
          <a:bodyPr vert="horz" wrap="square" lIns="0" tIns="312420" rIns="0" bIns="0" rtlCol="0">
            <a:spAutoFit/>
          </a:bodyPr>
          <a:lstStyle/>
          <a:p>
            <a:pPr marL="1052195" marR="659765">
              <a:lnSpc>
                <a:spcPct val="100800"/>
              </a:lnSpc>
              <a:spcBef>
                <a:spcPts val="2460"/>
              </a:spcBef>
            </a:pPr>
            <a:r>
              <a:rPr sz="3700" b="1" dirty="0">
                <a:solidFill>
                  <a:srgbClr val="FFFFFF"/>
                </a:solidFill>
                <a:latin typeface="Gotham"/>
                <a:cs typeface="Gotham"/>
              </a:rPr>
              <a:t>CAN</a:t>
            </a:r>
            <a:r>
              <a:rPr sz="3700" b="1" spc="-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700" b="1" dirty="0">
                <a:solidFill>
                  <a:srgbClr val="FFFFFF"/>
                </a:solidFill>
                <a:latin typeface="Gotham"/>
                <a:cs typeface="Gotham"/>
              </a:rPr>
              <a:t>A</a:t>
            </a:r>
            <a:r>
              <a:rPr sz="3700" b="1" spc="-6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700" b="1" dirty="0">
                <a:solidFill>
                  <a:srgbClr val="FFFFFF"/>
                </a:solidFill>
                <a:latin typeface="Gotham"/>
                <a:cs typeface="Gotham"/>
              </a:rPr>
              <a:t>FIXED</a:t>
            </a:r>
            <a:r>
              <a:rPr sz="3700" b="1" spc="-6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3700" b="1" spc="-10" dirty="0">
                <a:solidFill>
                  <a:srgbClr val="FFFFFF"/>
                </a:solidFill>
                <a:latin typeface="Gotham"/>
                <a:cs typeface="Gotham"/>
              </a:rPr>
              <a:t>ANNUITY </a:t>
            </a:r>
            <a:r>
              <a:rPr sz="3700" b="1" dirty="0">
                <a:solidFill>
                  <a:srgbClr val="C2CD23"/>
                </a:solidFill>
                <a:latin typeface="Gotham"/>
                <a:cs typeface="Gotham"/>
              </a:rPr>
              <a:t>HELP</a:t>
            </a:r>
            <a:r>
              <a:rPr sz="3700" b="1" spc="-215" dirty="0">
                <a:solidFill>
                  <a:srgbClr val="C2CD23"/>
                </a:solidFill>
                <a:latin typeface="Gotham"/>
                <a:cs typeface="Gotham"/>
              </a:rPr>
              <a:t> </a:t>
            </a:r>
            <a:r>
              <a:rPr sz="3700" b="1" spc="-90" dirty="0">
                <a:solidFill>
                  <a:srgbClr val="C2CD23"/>
                </a:solidFill>
                <a:latin typeface="Gotham"/>
                <a:cs typeface="Gotham"/>
              </a:rPr>
              <a:t>YOU</a:t>
            </a:r>
            <a:r>
              <a:rPr sz="3700" b="1" spc="-185" dirty="0">
                <a:solidFill>
                  <a:srgbClr val="C2CD23"/>
                </a:solidFill>
                <a:latin typeface="Gotham"/>
                <a:cs typeface="Gotham"/>
              </a:rPr>
              <a:t> </a:t>
            </a:r>
            <a:r>
              <a:rPr sz="3700" b="1" spc="-60" dirty="0">
                <a:solidFill>
                  <a:srgbClr val="C2CD23"/>
                </a:solidFill>
                <a:latin typeface="Gotham"/>
                <a:cs typeface="Gotham"/>
              </a:rPr>
              <a:t>ACHIEVE</a:t>
            </a:r>
            <a:r>
              <a:rPr sz="3700" b="1" spc="-200" dirty="0">
                <a:solidFill>
                  <a:srgbClr val="C2CD23"/>
                </a:solidFill>
                <a:latin typeface="Gotham"/>
                <a:cs typeface="Gotham"/>
              </a:rPr>
              <a:t> </a:t>
            </a:r>
            <a:r>
              <a:rPr sz="3700" b="1" spc="-20" dirty="0">
                <a:solidFill>
                  <a:srgbClr val="C2CD23"/>
                </a:solidFill>
                <a:latin typeface="Gotham"/>
                <a:cs typeface="Gotham"/>
              </a:rPr>
              <a:t>YOUR </a:t>
            </a:r>
            <a:r>
              <a:rPr sz="3700" b="1" dirty="0">
                <a:solidFill>
                  <a:srgbClr val="C2CD23"/>
                </a:solidFill>
                <a:latin typeface="Gotham"/>
                <a:cs typeface="Gotham"/>
              </a:rPr>
              <a:t>FINANCIAL</a:t>
            </a:r>
            <a:r>
              <a:rPr sz="3700" b="1" spc="-280" dirty="0">
                <a:solidFill>
                  <a:srgbClr val="C2CD23"/>
                </a:solidFill>
                <a:latin typeface="Gotham"/>
                <a:cs typeface="Gotham"/>
              </a:rPr>
              <a:t> </a:t>
            </a:r>
            <a:r>
              <a:rPr sz="3700" b="1" spc="-10" dirty="0">
                <a:solidFill>
                  <a:srgbClr val="C2CD23"/>
                </a:solidFill>
                <a:latin typeface="Gotham"/>
                <a:cs typeface="Gotham"/>
              </a:rPr>
              <a:t>GOALS?</a:t>
            </a:r>
            <a:endParaRPr sz="3700">
              <a:latin typeface="Gotham"/>
              <a:cs typeface="Gotham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5626" y="6440661"/>
            <a:ext cx="2743200" cy="760730"/>
            <a:chOff x="1055626" y="6440661"/>
            <a:chExt cx="2743200" cy="760730"/>
          </a:xfrm>
        </p:grpSpPr>
        <p:sp>
          <p:nvSpPr>
            <p:cNvPr id="5" name="object 5"/>
            <p:cNvSpPr/>
            <p:nvPr/>
          </p:nvSpPr>
          <p:spPr>
            <a:xfrm>
              <a:off x="1597177" y="6654533"/>
              <a:ext cx="535940" cy="441325"/>
            </a:xfrm>
            <a:custGeom>
              <a:avLst/>
              <a:gdLst/>
              <a:ahLst/>
              <a:cxnLst/>
              <a:rect l="l" t="t" r="r" b="b"/>
              <a:pathLst>
                <a:path w="535939" h="441325">
                  <a:moveTo>
                    <a:pt x="270383" y="231482"/>
                  </a:moveTo>
                  <a:lnTo>
                    <a:pt x="262966" y="231482"/>
                  </a:lnTo>
                  <a:lnTo>
                    <a:pt x="256146" y="278447"/>
                  </a:lnTo>
                  <a:lnTo>
                    <a:pt x="235496" y="304876"/>
                  </a:lnTo>
                  <a:lnTo>
                    <a:pt x="200761" y="316522"/>
                  </a:lnTo>
                  <a:lnTo>
                    <a:pt x="151663" y="319125"/>
                  </a:lnTo>
                  <a:lnTo>
                    <a:pt x="88112" y="319125"/>
                  </a:lnTo>
                  <a:lnTo>
                    <a:pt x="88112" y="164223"/>
                  </a:lnTo>
                  <a:lnTo>
                    <a:pt x="122440" y="164223"/>
                  </a:lnTo>
                  <a:lnTo>
                    <a:pt x="151333" y="168109"/>
                  </a:lnTo>
                  <a:lnTo>
                    <a:pt x="167398" y="179298"/>
                  </a:lnTo>
                  <a:lnTo>
                    <a:pt x="174332" y="197091"/>
                  </a:lnTo>
                  <a:lnTo>
                    <a:pt x="175818" y="220802"/>
                  </a:lnTo>
                  <a:lnTo>
                    <a:pt x="183184" y="220802"/>
                  </a:lnTo>
                  <a:lnTo>
                    <a:pt x="183184" y="97370"/>
                  </a:lnTo>
                  <a:lnTo>
                    <a:pt x="175818" y="97370"/>
                  </a:lnTo>
                  <a:lnTo>
                    <a:pt x="174345" y="119392"/>
                  </a:lnTo>
                  <a:lnTo>
                    <a:pt x="167462" y="138417"/>
                  </a:lnTo>
                  <a:lnTo>
                    <a:pt x="151523" y="151765"/>
                  </a:lnTo>
                  <a:lnTo>
                    <a:pt x="122885" y="156806"/>
                  </a:lnTo>
                  <a:lnTo>
                    <a:pt x="88112" y="156806"/>
                  </a:lnTo>
                  <a:lnTo>
                    <a:pt x="88112" y="7429"/>
                  </a:lnTo>
                  <a:lnTo>
                    <a:pt x="160934" y="7429"/>
                  </a:lnTo>
                  <a:lnTo>
                    <a:pt x="194881" y="11099"/>
                  </a:lnTo>
                  <a:lnTo>
                    <a:pt x="221576" y="23152"/>
                  </a:lnTo>
                  <a:lnTo>
                    <a:pt x="239064" y="45212"/>
                  </a:lnTo>
                  <a:lnTo>
                    <a:pt x="245325" y="78892"/>
                  </a:lnTo>
                  <a:lnTo>
                    <a:pt x="252793" y="78892"/>
                  </a:lnTo>
                  <a:lnTo>
                    <a:pt x="247205" y="0"/>
                  </a:lnTo>
                  <a:lnTo>
                    <a:pt x="0" y="0"/>
                  </a:lnTo>
                  <a:lnTo>
                    <a:pt x="0" y="7429"/>
                  </a:lnTo>
                  <a:lnTo>
                    <a:pt x="40779" y="7429"/>
                  </a:lnTo>
                  <a:lnTo>
                    <a:pt x="40779" y="319125"/>
                  </a:lnTo>
                  <a:lnTo>
                    <a:pt x="0" y="319125"/>
                  </a:lnTo>
                  <a:lnTo>
                    <a:pt x="0" y="326555"/>
                  </a:lnTo>
                  <a:lnTo>
                    <a:pt x="270383" y="326555"/>
                  </a:lnTo>
                  <a:lnTo>
                    <a:pt x="270383" y="231482"/>
                  </a:lnTo>
                  <a:close/>
                </a:path>
                <a:path w="535939" h="441325">
                  <a:moveTo>
                    <a:pt x="535330" y="136385"/>
                  </a:moveTo>
                  <a:lnTo>
                    <a:pt x="464362" y="136385"/>
                  </a:lnTo>
                  <a:lnTo>
                    <a:pt x="464362" y="173482"/>
                  </a:lnTo>
                  <a:lnTo>
                    <a:pt x="463892" y="173482"/>
                  </a:lnTo>
                  <a:lnTo>
                    <a:pt x="463892" y="205460"/>
                  </a:lnTo>
                  <a:lnTo>
                    <a:pt x="463892" y="259816"/>
                  </a:lnTo>
                  <a:lnTo>
                    <a:pt x="458673" y="286194"/>
                  </a:lnTo>
                  <a:lnTo>
                    <a:pt x="444855" y="306692"/>
                  </a:lnTo>
                  <a:lnTo>
                    <a:pt x="425119" y="319989"/>
                  </a:lnTo>
                  <a:lnTo>
                    <a:pt x="402183" y="324713"/>
                  </a:lnTo>
                  <a:lnTo>
                    <a:pt x="375043" y="319506"/>
                  </a:lnTo>
                  <a:lnTo>
                    <a:pt x="359638" y="302856"/>
                  </a:lnTo>
                  <a:lnTo>
                    <a:pt x="352755" y="273253"/>
                  </a:lnTo>
                  <a:lnTo>
                    <a:pt x="351180" y="229146"/>
                  </a:lnTo>
                  <a:lnTo>
                    <a:pt x="352894" y="187401"/>
                  </a:lnTo>
                  <a:lnTo>
                    <a:pt x="359752" y="157543"/>
                  </a:lnTo>
                  <a:lnTo>
                    <a:pt x="374243" y="139611"/>
                  </a:lnTo>
                  <a:lnTo>
                    <a:pt x="398919" y="133629"/>
                  </a:lnTo>
                  <a:lnTo>
                    <a:pt x="425323" y="140106"/>
                  </a:lnTo>
                  <a:lnTo>
                    <a:pt x="445884" y="156921"/>
                  </a:lnTo>
                  <a:lnTo>
                    <a:pt x="459155" y="179984"/>
                  </a:lnTo>
                  <a:lnTo>
                    <a:pt x="463892" y="205460"/>
                  </a:lnTo>
                  <a:lnTo>
                    <a:pt x="463892" y="173482"/>
                  </a:lnTo>
                  <a:lnTo>
                    <a:pt x="463448" y="173482"/>
                  </a:lnTo>
                  <a:lnTo>
                    <a:pt x="454609" y="156921"/>
                  </a:lnTo>
                  <a:lnTo>
                    <a:pt x="440817" y="141693"/>
                  </a:lnTo>
                  <a:lnTo>
                    <a:pt x="427443" y="133629"/>
                  </a:lnTo>
                  <a:lnTo>
                    <a:pt x="422325" y="130543"/>
                  </a:lnTo>
                  <a:lnTo>
                    <a:pt x="399389" y="126212"/>
                  </a:lnTo>
                  <a:lnTo>
                    <a:pt x="361492" y="135915"/>
                  </a:lnTo>
                  <a:lnTo>
                    <a:pt x="332371" y="160655"/>
                  </a:lnTo>
                  <a:lnTo>
                    <a:pt x="313664" y="193903"/>
                  </a:lnTo>
                  <a:lnTo>
                    <a:pt x="307073" y="229146"/>
                  </a:lnTo>
                  <a:lnTo>
                    <a:pt x="313842" y="268160"/>
                  </a:lnTo>
                  <a:lnTo>
                    <a:pt x="333108" y="301015"/>
                  </a:lnTo>
                  <a:lnTo>
                    <a:pt x="363245" y="323684"/>
                  </a:lnTo>
                  <a:lnTo>
                    <a:pt x="402653" y="332143"/>
                  </a:lnTo>
                  <a:lnTo>
                    <a:pt x="424459" y="328206"/>
                  </a:lnTo>
                  <a:lnTo>
                    <a:pt x="430758" y="324713"/>
                  </a:lnTo>
                  <a:lnTo>
                    <a:pt x="442252" y="318338"/>
                  </a:lnTo>
                  <a:lnTo>
                    <a:pt x="455434" y="305536"/>
                  </a:lnTo>
                  <a:lnTo>
                    <a:pt x="463448" y="292722"/>
                  </a:lnTo>
                  <a:lnTo>
                    <a:pt x="464362" y="292722"/>
                  </a:lnTo>
                  <a:lnTo>
                    <a:pt x="464362" y="433578"/>
                  </a:lnTo>
                  <a:lnTo>
                    <a:pt x="428612" y="433578"/>
                  </a:lnTo>
                  <a:lnTo>
                    <a:pt x="428612" y="441020"/>
                  </a:lnTo>
                  <a:lnTo>
                    <a:pt x="535330" y="441020"/>
                  </a:lnTo>
                  <a:lnTo>
                    <a:pt x="535330" y="433578"/>
                  </a:lnTo>
                  <a:lnTo>
                    <a:pt x="503301" y="433578"/>
                  </a:lnTo>
                  <a:lnTo>
                    <a:pt x="503301" y="292722"/>
                  </a:lnTo>
                  <a:lnTo>
                    <a:pt x="503301" y="173482"/>
                  </a:lnTo>
                  <a:lnTo>
                    <a:pt x="503301" y="143852"/>
                  </a:lnTo>
                  <a:lnTo>
                    <a:pt x="535330" y="143852"/>
                  </a:lnTo>
                  <a:lnTo>
                    <a:pt x="535330" y="136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5541" y="6790869"/>
              <a:ext cx="205066" cy="1957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3169" y="6790869"/>
              <a:ext cx="205028" cy="1957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23884" y="6654533"/>
              <a:ext cx="362585" cy="327025"/>
            </a:xfrm>
            <a:custGeom>
              <a:avLst/>
              <a:gdLst/>
              <a:ahLst/>
              <a:cxnLst/>
              <a:rect l="l" t="t" r="r" b="b"/>
              <a:pathLst>
                <a:path w="362585" h="327025">
                  <a:moveTo>
                    <a:pt x="113131" y="319112"/>
                  </a:moveTo>
                  <a:lnTo>
                    <a:pt x="76047" y="319112"/>
                  </a:lnTo>
                  <a:lnTo>
                    <a:pt x="76047" y="143852"/>
                  </a:lnTo>
                  <a:lnTo>
                    <a:pt x="76047" y="136232"/>
                  </a:lnTo>
                  <a:lnTo>
                    <a:pt x="0" y="136232"/>
                  </a:lnTo>
                  <a:lnTo>
                    <a:pt x="0" y="143852"/>
                  </a:lnTo>
                  <a:lnTo>
                    <a:pt x="37084" y="143852"/>
                  </a:lnTo>
                  <a:lnTo>
                    <a:pt x="37084" y="319112"/>
                  </a:lnTo>
                  <a:lnTo>
                    <a:pt x="0" y="319112"/>
                  </a:lnTo>
                  <a:lnTo>
                    <a:pt x="0" y="326732"/>
                  </a:lnTo>
                  <a:lnTo>
                    <a:pt x="113131" y="326732"/>
                  </a:lnTo>
                  <a:lnTo>
                    <a:pt x="113131" y="319112"/>
                  </a:lnTo>
                  <a:close/>
                </a:path>
                <a:path w="362585" h="327025">
                  <a:moveTo>
                    <a:pt x="362153" y="0"/>
                  </a:moveTo>
                  <a:lnTo>
                    <a:pt x="78270" y="0"/>
                  </a:lnTo>
                  <a:lnTo>
                    <a:pt x="78270" y="96075"/>
                  </a:lnTo>
                  <a:lnTo>
                    <a:pt x="85725" y="96075"/>
                  </a:lnTo>
                  <a:lnTo>
                    <a:pt x="89916" y="50101"/>
                  </a:lnTo>
                  <a:lnTo>
                    <a:pt x="105308" y="23202"/>
                  </a:lnTo>
                  <a:lnTo>
                    <a:pt x="136182" y="10579"/>
                  </a:lnTo>
                  <a:lnTo>
                    <a:pt x="186791" y="7429"/>
                  </a:lnTo>
                  <a:lnTo>
                    <a:pt x="196545" y="7429"/>
                  </a:lnTo>
                  <a:lnTo>
                    <a:pt x="196545" y="319125"/>
                  </a:lnTo>
                  <a:lnTo>
                    <a:pt x="148856" y="319125"/>
                  </a:lnTo>
                  <a:lnTo>
                    <a:pt x="148856" y="326555"/>
                  </a:lnTo>
                  <a:lnTo>
                    <a:pt x="291668" y="326555"/>
                  </a:lnTo>
                  <a:lnTo>
                    <a:pt x="291668" y="319125"/>
                  </a:lnTo>
                  <a:lnTo>
                    <a:pt x="243865" y="319125"/>
                  </a:lnTo>
                  <a:lnTo>
                    <a:pt x="243865" y="7429"/>
                  </a:lnTo>
                  <a:lnTo>
                    <a:pt x="254038" y="7429"/>
                  </a:lnTo>
                  <a:lnTo>
                    <a:pt x="304444" y="10579"/>
                  </a:lnTo>
                  <a:lnTo>
                    <a:pt x="335229" y="23202"/>
                  </a:lnTo>
                  <a:lnTo>
                    <a:pt x="350608" y="50101"/>
                  </a:lnTo>
                  <a:lnTo>
                    <a:pt x="354799" y="96075"/>
                  </a:lnTo>
                  <a:lnTo>
                    <a:pt x="362153" y="96075"/>
                  </a:lnTo>
                  <a:lnTo>
                    <a:pt x="362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1325" y="6780734"/>
              <a:ext cx="169278" cy="2003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09693" y="6780744"/>
              <a:ext cx="135026" cy="2059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378145" y="6725972"/>
              <a:ext cx="145415" cy="260985"/>
            </a:xfrm>
            <a:custGeom>
              <a:avLst/>
              <a:gdLst/>
              <a:ahLst/>
              <a:cxnLst/>
              <a:rect l="l" t="t" r="r" b="b"/>
              <a:pathLst>
                <a:path w="145414" h="260984">
                  <a:moveTo>
                    <a:pt x="79324" y="0"/>
                  </a:moveTo>
                  <a:lnTo>
                    <a:pt x="73723" y="0"/>
                  </a:lnTo>
                  <a:lnTo>
                    <a:pt x="65674" y="29441"/>
                  </a:lnTo>
                  <a:lnTo>
                    <a:pt x="52001" y="49841"/>
                  </a:lnTo>
                  <a:lnTo>
                    <a:pt x="30759" y="61554"/>
                  </a:lnTo>
                  <a:lnTo>
                    <a:pt x="0" y="64935"/>
                  </a:lnTo>
                  <a:lnTo>
                    <a:pt x="0" y="72402"/>
                  </a:lnTo>
                  <a:lnTo>
                    <a:pt x="40373" y="72402"/>
                  </a:lnTo>
                  <a:lnTo>
                    <a:pt x="40373" y="219392"/>
                  </a:lnTo>
                  <a:lnTo>
                    <a:pt x="44205" y="238784"/>
                  </a:lnTo>
                  <a:lnTo>
                    <a:pt x="55073" y="251544"/>
                  </a:lnTo>
                  <a:lnTo>
                    <a:pt x="72037" y="258552"/>
                  </a:lnTo>
                  <a:lnTo>
                    <a:pt x="94157" y="260692"/>
                  </a:lnTo>
                  <a:lnTo>
                    <a:pt x="116171" y="256750"/>
                  </a:lnTo>
                  <a:lnTo>
                    <a:pt x="131352" y="247242"/>
                  </a:lnTo>
                  <a:lnTo>
                    <a:pt x="140710" y="235645"/>
                  </a:lnTo>
                  <a:lnTo>
                    <a:pt x="145249" y="225437"/>
                  </a:lnTo>
                  <a:lnTo>
                    <a:pt x="138252" y="224078"/>
                  </a:lnTo>
                  <a:lnTo>
                    <a:pt x="134661" y="231955"/>
                  </a:lnTo>
                  <a:lnTo>
                    <a:pt x="127798" y="241619"/>
                  </a:lnTo>
                  <a:lnTo>
                    <a:pt x="117122" y="249808"/>
                  </a:lnTo>
                  <a:lnTo>
                    <a:pt x="102095" y="253263"/>
                  </a:lnTo>
                  <a:lnTo>
                    <a:pt x="92257" y="252025"/>
                  </a:lnTo>
                  <a:lnTo>
                    <a:pt x="85128" y="247875"/>
                  </a:lnTo>
                  <a:lnTo>
                    <a:pt x="80789" y="240158"/>
                  </a:lnTo>
                  <a:lnTo>
                    <a:pt x="79324" y="228218"/>
                  </a:lnTo>
                  <a:lnTo>
                    <a:pt x="79324" y="72402"/>
                  </a:lnTo>
                  <a:lnTo>
                    <a:pt x="143255" y="72402"/>
                  </a:lnTo>
                  <a:lnTo>
                    <a:pt x="143255" y="64935"/>
                  </a:lnTo>
                  <a:lnTo>
                    <a:pt x="79324" y="64935"/>
                  </a:lnTo>
                  <a:lnTo>
                    <a:pt x="793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2727" y="7078323"/>
              <a:ext cx="208365" cy="992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66212" y="7078318"/>
              <a:ext cx="1232607" cy="1225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1297" y="6924741"/>
              <a:ext cx="64173" cy="6418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55624" y="6440665"/>
              <a:ext cx="377190" cy="545465"/>
            </a:xfrm>
            <a:custGeom>
              <a:avLst/>
              <a:gdLst/>
              <a:ahLst/>
              <a:cxnLst/>
              <a:rect l="l" t="t" r="r" b="b"/>
              <a:pathLst>
                <a:path w="377190" h="545465">
                  <a:moveTo>
                    <a:pt x="265493" y="267970"/>
                  </a:moveTo>
                  <a:lnTo>
                    <a:pt x="235750" y="267970"/>
                  </a:lnTo>
                  <a:lnTo>
                    <a:pt x="235750" y="545198"/>
                  </a:lnTo>
                  <a:lnTo>
                    <a:pt x="265493" y="545198"/>
                  </a:lnTo>
                  <a:lnTo>
                    <a:pt x="265493" y="267970"/>
                  </a:lnTo>
                  <a:close/>
                </a:path>
                <a:path w="377190" h="545465">
                  <a:moveTo>
                    <a:pt x="321183" y="267970"/>
                  </a:moveTo>
                  <a:lnTo>
                    <a:pt x="292341" y="267970"/>
                  </a:lnTo>
                  <a:lnTo>
                    <a:pt x="292341" y="545198"/>
                  </a:lnTo>
                  <a:lnTo>
                    <a:pt x="321183" y="545198"/>
                  </a:lnTo>
                  <a:lnTo>
                    <a:pt x="321183" y="267970"/>
                  </a:lnTo>
                  <a:close/>
                </a:path>
                <a:path w="377190" h="545465">
                  <a:moveTo>
                    <a:pt x="377063" y="267970"/>
                  </a:moveTo>
                  <a:lnTo>
                    <a:pt x="348030" y="267970"/>
                  </a:lnTo>
                  <a:lnTo>
                    <a:pt x="348030" y="545198"/>
                  </a:lnTo>
                  <a:lnTo>
                    <a:pt x="377063" y="545198"/>
                  </a:lnTo>
                  <a:lnTo>
                    <a:pt x="377063" y="267970"/>
                  </a:lnTo>
                  <a:close/>
                </a:path>
                <a:path w="377190" h="545465">
                  <a:moveTo>
                    <a:pt x="377063" y="0"/>
                  </a:moveTo>
                  <a:lnTo>
                    <a:pt x="0" y="0"/>
                  </a:lnTo>
                  <a:lnTo>
                    <a:pt x="0" y="128270"/>
                  </a:lnTo>
                  <a:lnTo>
                    <a:pt x="0" y="156210"/>
                  </a:lnTo>
                  <a:lnTo>
                    <a:pt x="0" y="544830"/>
                  </a:lnTo>
                  <a:lnTo>
                    <a:pt x="208915" y="544830"/>
                  </a:lnTo>
                  <a:lnTo>
                    <a:pt x="208915" y="267970"/>
                  </a:lnTo>
                  <a:lnTo>
                    <a:pt x="175399" y="267970"/>
                  </a:lnTo>
                  <a:lnTo>
                    <a:pt x="175399" y="241300"/>
                  </a:lnTo>
                  <a:lnTo>
                    <a:pt x="377063" y="241300"/>
                  </a:lnTo>
                  <a:lnTo>
                    <a:pt x="377063" y="212090"/>
                  </a:lnTo>
                  <a:lnTo>
                    <a:pt x="129959" y="212090"/>
                  </a:lnTo>
                  <a:lnTo>
                    <a:pt x="129959" y="185420"/>
                  </a:lnTo>
                  <a:lnTo>
                    <a:pt x="377063" y="185420"/>
                  </a:lnTo>
                  <a:lnTo>
                    <a:pt x="377063" y="156210"/>
                  </a:lnTo>
                  <a:lnTo>
                    <a:pt x="81851" y="156210"/>
                  </a:lnTo>
                  <a:lnTo>
                    <a:pt x="81851" y="128270"/>
                  </a:lnTo>
                  <a:lnTo>
                    <a:pt x="377063" y="128270"/>
                  </a:lnTo>
                  <a:lnTo>
                    <a:pt x="3770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48280"/>
            <a:ext cx="10059035" cy="4566285"/>
            <a:chOff x="0" y="2748280"/>
            <a:chExt cx="10059035" cy="4566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72599" y="4255071"/>
              <a:ext cx="685800" cy="536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48280"/>
              <a:ext cx="10058734" cy="45657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4585" y="2748724"/>
              <a:ext cx="5123815" cy="4565307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903078" y="2329138"/>
            <a:ext cx="3355340" cy="355600"/>
          </a:xfrm>
          <a:custGeom>
            <a:avLst/>
            <a:gdLst/>
            <a:ahLst/>
            <a:cxnLst/>
            <a:rect l="l" t="t" r="r" b="b"/>
            <a:pathLst>
              <a:path w="3355340" h="355600">
                <a:moveTo>
                  <a:pt x="329807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298450"/>
                </a:lnTo>
                <a:lnTo>
                  <a:pt x="4491" y="320693"/>
                </a:lnTo>
                <a:lnTo>
                  <a:pt x="16740" y="338859"/>
                </a:lnTo>
                <a:lnTo>
                  <a:pt x="34906" y="351108"/>
                </a:lnTo>
                <a:lnTo>
                  <a:pt x="57150" y="355600"/>
                </a:lnTo>
                <a:lnTo>
                  <a:pt x="3298075" y="355600"/>
                </a:lnTo>
                <a:lnTo>
                  <a:pt x="3320319" y="351108"/>
                </a:lnTo>
                <a:lnTo>
                  <a:pt x="3338485" y="338859"/>
                </a:lnTo>
                <a:lnTo>
                  <a:pt x="3350734" y="320693"/>
                </a:lnTo>
                <a:lnTo>
                  <a:pt x="3355225" y="298450"/>
                </a:lnTo>
                <a:lnTo>
                  <a:pt x="3355225" y="57150"/>
                </a:lnTo>
                <a:lnTo>
                  <a:pt x="3350734" y="34906"/>
                </a:lnTo>
                <a:lnTo>
                  <a:pt x="3338485" y="16740"/>
                </a:lnTo>
                <a:lnTo>
                  <a:pt x="3320319" y="4491"/>
                </a:lnTo>
                <a:lnTo>
                  <a:pt x="3298075" y="0"/>
                </a:lnTo>
                <a:close/>
              </a:path>
            </a:pathLst>
          </a:custGeom>
          <a:solidFill>
            <a:srgbClr val="034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09009" y="2387556"/>
            <a:ext cx="31413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Higher</a:t>
            </a:r>
            <a:r>
              <a:rPr sz="1400" b="1" spc="-4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risk,</a:t>
            </a:r>
            <a:r>
              <a:rPr sz="14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more</a:t>
            </a:r>
            <a:r>
              <a:rPr sz="14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growth</a:t>
            </a:r>
            <a:r>
              <a:rPr sz="14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potential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" y="2347469"/>
            <a:ext cx="3219450" cy="355600"/>
          </a:xfrm>
          <a:custGeom>
            <a:avLst/>
            <a:gdLst/>
            <a:ahLst/>
            <a:cxnLst/>
            <a:rect l="l" t="t" r="r" b="b"/>
            <a:pathLst>
              <a:path w="3219450" h="355600">
                <a:moveTo>
                  <a:pt x="3161855" y="0"/>
                </a:moveTo>
                <a:lnTo>
                  <a:pt x="57150" y="0"/>
                </a:lnTo>
                <a:lnTo>
                  <a:pt x="34906" y="4491"/>
                </a:lnTo>
                <a:lnTo>
                  <a:pt x="16740" y="16740"/>
                </a:lnTo>
                <a:lnTo>
                  <a:pt x="4491" y="34906"/>
                </a:lnTo>
                <a:lnTo>
                  <a:pt x="0" y="57150"/>
                </a:lnTo>
                <a:lnTo>
                  <a:pt x="0" y="298450"/>
                </a:lnTo>
                <a:lnTo>
                  <a:pt x="4491" y="320693"/>
                </a:lnTo>
                <a:lnTo>
                  <a:pt x="16740" y="338859"/>
                </a:lnTo>
                <a:lnTo>
                  <a:pt x="34906" y="351108"/>
                </a:lnTo>
                <a:lnTo>
                  <a:pt x="57150" y="355600"/>
                </a:lnTo>
                <a:lnTo>
                  <a:pt x="3161855" y="355600"/>
                </a:lnTo>
                <a:lnTo>
                  <a:pt x="3184104" y="351108"/>
                </a:lnTo>
                <a:lnTo>
                  <a:pt x="3202270" y="338859"/>
                </a:lnTo>
                <a:lnTo>
                  <a:pt x="3214515" y="320693"/>
                </a:lnTo>
                <a:lnTo>
                  <a:pt x="3219005" y="298450"/>
                </a:lnTo>
                <a:lnTo>
                  <a:pt x="3219005" y="57150"/>
                </a:lnTo>
                <a:lnTo>
                  <a:pt x="3214515" y="34906"/>
                </a:lnTo>
                <a:lnTo>
                  <a:pt x="3202270" y="16740"/>
                </a:lnTo>
                <a:lnTo>
                  <a:pt x="3184104" y="4491"/>
                </a:lnTo>
                <a:lnTo>
                  <a:pt x="3161855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6211" y="2405886"/>
            <a:ext cx="2964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Lower</a:t>
            </a:r>
            <a:r>
              <a:rPr sz="1400" b="1" spc="-5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risk,</a:t>
            </a:r>
            <a:r>
              <a:rPr sz="1400" b="1" spc="-5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less</a:t>
            </a:r>
            <a:r>
              <a:rPr sz="1400" b="1" spc="-5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growth</a:t>
            </a:r>
            <a:r>
              <a:rPr sz="1400" b="1" spc="-5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potential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2024" y="3595117"/>
            <a:ext cx="886460" cy="920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180"/>
              </a:spcBef>
            </a:pPr>
            <a:r>
              <a:rPr sz="1200" b="1" spc="-10" dirty="0">
                <a:solidFill>
                  <a:srgbClr val="4D4D4F"/>
                </a:solidFill>
                <a:latin typeface="Gotham"/>
                <a:cs typeface="Gotham"/>
              </a:rPr>
              <a:t>Exposure </a:t>
            </a:r>
            <a:r>
              <a:rPr sz="1200" b="1" dirty="0">
                <a:solidFill>
                  <a:srgbClr val="4D4D4F"/>
                </a:solidFill>
                <a:latin typeface="Gotham"/>
                <a:cs typeface="Gotham"/>
              </a:rPr>
              <a:t>to</a:t>
            </a:r>
            <a:r>
              <a:rPr sz="1200" b="1" spc="-2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200" b="1" dirty="0">
                <a:solidFill>
                  <a:srgbClr val="4D4D4F"/>
                </a:solidFill>
                <a:latin typeface="Gotham"/>
                <a:cs typeface="Gotham"/>
              </a:rPr>
              <a:t>risk</a:t>
            </a:r>
            <a:r>
              <a:rPr sz="1200" b="1" spc="-1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200" b="1" spc="-25" dirty="0">
                <a:solidFill>
                  <a:srgbClr val="4D4D4F"/>
                </a:solidFill>
                <a:latin typeface="Gotham"/>
                <a:cs typeface="Gotham"/>
              </a:rPr>
              <a:t>of </a:t>
            </a:r>
            <a:r>
              <a:rPr sz="1200" b="1" spc="-10" dirty="0">
                <a:solidFill>
                  <a:srgbClr val="4D4D4F"/>
                </a:solidFill>
                <a:latin typeface="Gotham"/>
                <a:cs typeface="Gotham"/>
              </a:rPr>
              <a:t>market</a:t>
            </a:r>
            <a:r>
              <a:rPr sz="1200" b="1" spc="50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200" b="1" dirty="0">
                <a:solidFill>
                  <a:srgbClr val="4D4D4F"/>
                </a:solidFill>
                <a:latin typeface="Gotham"/>
                <a:cs typeface="Gotham"/>
              </a:rPr>
              <a:t>loss</a:t>
            </a:r>
            <a:r>
              <a:rPr sz="1200" b="1" spc="-3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200" b="1" spc="-10" dirty="0">
                <a:solidFill>
                  <a:srgbClr val="4D4D4F"/>
                </a:solidFill>
                <a:latin typeface="Gotham"/>
                <a:cs typeface="Gotham"/>
              </a:rPr>
              <a:t>begins here.</a:t>
            </a:r>
            <a:endParaRPr sz="1200">
              <a:latin typeface="Gotham"/>
              <a:cs typeface="Gotham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37265" y="2985150"/>
            <a:ext cx="4076065" cy="3585845"/>
            <a:chOff x="937265" y="2985150"/>
            <a:chExt cx="4076065" cy="3585845"/>
          </a:xfrm>
        </p:grpSpPr>
        <p:sp>
          <p:nvSpPr>
            <p:cNvPr id="12" name="object 12"/>
            <p:cNvSpPr/>
            <p:nvPr/>
          </p:nvSpPr>
          <p:spPr>
            <a:xfrm>
              <a:off x="4934580" y="3063741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h="494029">
                  <a:moveTo>
                    <a:pt x="0" y="0"/>
                  </a:moveTo>
                  <a:lnTo>
                    <a:pt x="0" y="493776"/>
                  </a:lnTo>
                </a:path>
              </a:pathLst>
            </a:custGeom>
            <a:ln w="38100">
              <a:solidFill>
                <a:srgbClr val="067B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5992" y="2985150"/>
              <a:ext cx="157175" cy="15718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86284" y="6027927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h="494029">
                  <a:moveTo>
                    <a:pt x="0" y="0"/>
                  </a:moveTo>
                  <a:lnTo>
                    <a:pt x="0" y="493776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265" y="6472681"/>
              <a:ext cx="98043" cy="9804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54227" y="971493"/>
            <a:ext cx="8335009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Depending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needs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objectives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—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how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much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risk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you’re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willing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take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—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you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consider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different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vehicles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money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as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plan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future.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Do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consider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yourself conservative,</a:t>
            </a:r>
            <a:r>
              <a:rPr sz="1400" spc="-6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moderate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aggressive?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400">
              <a:latin typeface="Gotham Book"/>
              <a:cs typeface="Gotham Book"/>
            </a:endParaRPr>
          </a:p>
          <a:p>
            <a:pPr marL="399415" algn="ctr">
              <a:lnSpc>
                <a:spcPct val="100000"/>
              </a:lnSpc>
            </a:pPr>
            <a:r>
              <a:rPr sz="1600" b="1" dirty="0">
                <a:solidFill>
                  <a:srgbClr val="006A71"/>
                </a:solidFill>
                <a:latin typeface="Gotham"/>
                <a:cs typeface="Gotham"/>
              </a:rPr>
              <a:t>Continuum</a:t>
            </a:r>
            <a:r>
              <a:rPr sz="1600" b="1" spc="-5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600" b="1" dirty="0">
                <a:solidFill>
                  <a:srgbClr val="006A71"/>
                </a:solidFill>
                <a:latin typeface="Gotham"/>
                <a:cs typeface="Gotham"/>
              </a:rPr>
              <a:t>of</a:t>
            </a:r>
            <a:r>
              <a:rPr sz="1600" b="1" spc="-5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600" b="1" dirty="0">
                <a:solidFill>
                  <a:srgbClr val="006A71"/>
                </a:solidFill>
                <a:latin typeface="Gotham"/>
                <a:cs typeface="Gotham"/>
              </a:rPr>
              <a:t>risk</a:t>
            </a:r>
            <a:r>
              <a:rPr sz="1600" b="1" spc="-4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600" b="1" spc="-10" dirty="0">
                <a:solidFill>
                  <a:srgbClr val="006A71"/>
                </a:solidFill>
                <a:latin typeface="Gotham"/>
                <a:cs typeface="Gotham"/>
              </a:rPr>
              <a:t>tolerance</a:t>
            </a:r>
            <a:endParaRPr sz="16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7471" y="5788150"/>
            <a:ext cx="396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Cash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29883" y="5724600"/>
            <a:ext cx="1314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Money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markets,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savings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accounts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98414" y="4094681"/>
            <a:ext cx="480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CDs,</a:t>
            </a:r>
            <a:endParaRPr sz="1200">
              <a:latin typeface="Gotham Book"/>
              <a:cs typeface="Gotham Book"/>
            </a:endParaRPr>
          </a:p>
          <a:p>
            <a:pPr marL="12700" marR="5080">
              <a:lnSpc>
                <a:spcPct val="100000"/>
              </a:lnSpc>
            </a:pP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notes,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bills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8416" y="4785663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Fixed annuities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17309" y="2961283"/>
            <a:ext cx="8934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200" spc="-6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index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annuities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37571" y="3444695"/>
            <a:ext cx="50545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Bonds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37571" y="4656733"/>
            <a:ext cx="70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Variable annuities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16057" y="6074053"/>
            <a:ext cx="535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5080" indent="-4508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Mutual funds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99721" y="5141212"/>
            <a:ext cx="857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Stocks</a:t>
            </a:r>
            <a:r>
              <a:rPr sz="1200" spc="-7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and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options</a:t>
            </a:r>
            <a:endParaRPr sz="1200">
              <a:latin typeface="Gotham Book"/>
              <a:cs typeface="Gotham Boo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66634" y="2981693"/>
            <a:ext cx="8089900" cy="4104004"/>
            <a:chOff x="566634" y="2981693"/>
            <a:chExt cx="8089900" cy="4104004"/>
          </a:xfrm>
        </p:grpSpPr>
        <p:sp>
          <p:nvSpPr>
            <p:cNvPr id="27" name="object 27"/>
            <p:cNvSpPr/>
            <p:nvPr/>
          </p:nvSpPr>
          <p:spPr>
            <a:xfrm>
              <a:off x="566634" y="3708119"/>
              <a:ext cx="1501140" cy="98425"/>
            </a:xfrm>
            <a:custGeom>
              <a:avLst/>
              <a:gdLst/>
              <a:ahLst/>
              <a:cxnLst/>
              <a:rect l="l" t="t" r="r" b="b"/>
              <a:pathLst>
                <a:path w="1501139" h="98425">
                  <a:moveTo>
                    <a:pt x="750366" y="0"/>
                  </a:moveTo>
                  <a:lnTo>
                    <a:pt x="668606" y="286"/>
                  </a:lnTo>
                  <a:lnTo>
                    <a:pt x="589396" y="1127"/>
                  </a:lnTo>
                  <a:lnTo>
                    <a:pt x="513193" y="2493"/>
                  </a:lnTo>
                  <a:lnTo>
                    <a:pt x="440456" y="4352"/>
                  </a:lnTo>
                  <a:lnTo>
                    <a:pt x="371643" y="6676"/>
                  </a:lnTo>
                  <a:lnTo>
                    <a:pt x="307210" y="9435"/>
                  </a:lnTo>
                  <a:lnTo>
                    <a:pt x="247617" y="12599"/>
                  </a:lnTo>
                  <a:lnTo>
                    <a:pt x="193320" y="16138"/>
                  </a:lnTo>
                  <a:lnTo>
                    <a:pt x="144777" y="20022"/>
                  </a:lnTo>
                  <a:lnTo>
                    <a:pt x="102447" y="24222"/>
                  </a:lnTo>
                  <a:lnTo>
                    <a:pt x="38254" y="33448"/>
                  </a:lnTo>
                  <a:lnTo>
                    <a:pt x="0" y="48907"/>
                  </a:lnTo>
                  <a:lnTo>
                    <a:pt x="4403" y="54237"/>
                  </a:lnTo>
                  <a:lnTo>
                    <a:pt x="66787" y="69108"/>
                  </a:lnTo>
                  <a:lnTo>
                    <a:pt x="144777" y="77792"/>
                  </a:lnTo>
                  <a:lnTo>
                    <a:pt x="193320" y="81676"/>
                  </a:lnTo>
                  <a:lnTo>
                    <a:pt x="247617" y="85215"/>
                  </a:lnTo>
                  <a:lnTo>
                    <a:pt x="307210" y="88379"/>
                  </a:lnTo>
                  <a:lnTo>
                    <a:pt x="371643" y="91138"/>
                  </a:lnTo>
                  <a:lnTo>
                    <a:pt x="440456" y="93462"/>
                  </a:lnTo>
                  <a:lnTo>
                    <a:pt x="513193" y="95322"/>
                  </a:lnTo>
                  <a:lnTo>
                    <a:pt x="589396" y="96687"/>
                  </a:lnTo>
                  <a:lnTo>
                    <a:pt x="668606" y="97528"/>
                  </a:lnTo>
                  <a:lnTo>
                    <a:pt x="750366" y="97815"/>
                  </a:lnTo>
                  <a:lnTo>
                    <a:pt x="832129" y="97528"/>
                  </a:lnTo>
                  <a:lnTo>
                    <a:pt x="911341" y="96687"/>
                  </a:lnTo>
                  <a:lnTo>
                    <a:pt x="987546" y="95322"/>
                  </a:lnTo>
                  <a:lnTo>
                    <a:pt x="1060284" y="93462"/>
                  </a:lnTo>
                  <a:lnTo>
                    <a:pt x="1129099" y="91138"/>
                  </a:lnTo>
                  <a:lnTo>
                    <a:pt x="1193532" y="88379"/>
                  </a:lnTo>
                  <a:lnTo>
                    <a:pt x="1253126" y="85215"/>
                  </a:lnTo>
                  <a:lnTo>
                    <a:pt x="1307424" y="81676"/>
                  </a:lnTo>
                  <a:lnTo>
                    <a:pt x="1355967" y="77792"/>
                  </a:lnTo>
                  <a:lnTo>
                    <a:pt x="1398298" y="73593"/>
                  </a:lnTo>
                  <a:lnTo>
                    <a:pt x="1462491" y="64367"/>
                  </a:lnTo>
                  <a:lnTo>
                    <a:pt x="1500746" y="48907"/>
                  </a:lnTo>
                  <a:lnTo>
                    <a:pt x="1496343" y="43578"/>
                  </a:lnTo>
                  <a:lnTo>
                    <a:pt x="1433958" y="28707"/>
                  </a:lnTo>
                  <a:lnTo>
                    <a:pt x="1355967" y="20022"/>
                  </a:lnTo>
                  <a:lnTo>
                    <a:pt x="1307424" y="16138"/>
                  </a:lnTo>
                  <a:lnTo>
                    <a:pt x="1253126" y="12599"/>
                  </a:lnTo>
                  <a:lnTo>
                    <a:pt x="1193532" y="9435"/>
                  </a:lnTo>
                  <a:lnTo>
                    <a:pt x="1129099" y="6676"/>
                  </a:lnTo>
                  <a:lnTo>
                    <a:pt x="1060284" y="4352"/>
                  </a:lnTo>
                  <a:lnTo>
                    <a:pt x="987546" y="2493"/>
                  </a:lnTo>
                  <a:lnTo>
                    <a:pt x="911341" y="1127"/>
                  </a:lnTo>
                  <a:lnTo>
                    <a:pt x="832129" y="286"/>
                  </a:lnTo>
                  <a:lnTo>
                    <a:pt x="750366" y="0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8855" y="3412109"/>
              <a:ext cx="1336675" cy="229870"/>
            </a:xfrm>
            <a:custGeom>
              <a:avLst/>
              <a:gdLst/>
              <a:ahLst/>
              <a:cxnLst/>
              <a:rect l="l" t="t" r="r" b="b"/>
              <a:pathLst>
                <a:path w="1336675" h="229870">
                  <a:moveTo>
                    <a:pt x="1336306" y="0"/>
                  </a:moveTo>
                  <a:lnTo>
                    <a:pt x="0" y="0"/>
                  </a:lnTo>
                  <a:lnTo>
                    <a:pt x="0" y="229362"/>
                  </a:lnTo>
                  <a:lnTo>
                    <a:pt x="1336306" y="229362"/>
                  </a:lnTo>
                  <a:lnTo>
                    <a:pt x="1336306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9461" y="346140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153670" y="0"/>
                  </a:moveTo>
                  <a:lnTo>
                    <a:pt x="105096" y="7833"/>
                  </a:lnTo>
                  <a:lnTo>
                    <a:pt x="62912" y="29648"/>
                  </a:lnTo>
                  <a:lnTo>
                    <a:pt x="29648" y="62912"/>
                  </a:lnTo>
                  <a:lnTo>
                    <a:pt x="7833" y="105096"/>
                  </a:lnTo>
                  <a:lnTo>
                    <a:pt x="0" y="153670"/>
                  </a:lnTo>
                  <a:lnTo>
                    <a:pt x="7833" y="202243"/>
                  </a:lnTo>
                  <a:lnTo>
                    <a:pt x="29648" y="244427"/>
                  </a:lnTo>
                  <a:lnTo>
                    <a:pt x="62912" y="277691"/>
                  </a:lnTo>
                  <a:lnTo>
                    <a:pt x="105096" y="299506"/>
                  </a:lnTo>
                  <a:lnTo>
                    <a:pt x="153670" y="307340"/>
                  </a:lnTo>
                  <a:lnTo>
                    <a:pt x="202243" y="299506"/>
                  </a:lnTo>
                  <a:lnTo>
                    <a:pt x="244427" y="277691"/>
                  </a:lnTo>
                  <a:lnTo>
                    <a:pt x="277691" y="244427"/>
                  </a:lnTo>
                  <a:lnTo>
                    <a:pt x="299506" y="202243"/>
                  </a:lnTo>
                  <a:lnTo>
                    <a:pt x="307340" y="153670"/>
                  </a:lnTo>
                  <a:lnTo>
                    <a:pt x="299506" y="105096"/>
                  </a:lnTo>
                  <a:lnTo>
                    <a:pt x="277691" y="62912"/>
                  </a:lnTo>
                  <a:lnTo>
                    <a:pt x="244427" y="29648"/>
                  </a:lnTo>
                  <a:lnTo>
                    <a:pt x="202243" y="7833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796" y="3532738"/>
              <a:ext cx="164668" cy="16466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634731" y="3461402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39" h="307339">
                  <a:moveTo>
                    <a:pt x="153670" y="0"/>
                  </a:moveTo>
                  <a:lnTo>
                    <a:pt x="105096" y="7833"/>
                  </a:lnTo>
                  <a:lnTo>
                    <a:pt x="62912" y="29648"/>
                  </a:lnTo>
                  <a:lnTo>
                    <a:pt x="29648" y="62912"/>
                  </a:lnTo>
                  <a:lnTo>
                    <a:pt x="7833" y="105096"/>
                  </a:lnTo>
                  <a:lnTo>
                    <a:pt x="0" y="153670"/>
                  </a:lnTo>
                  <a:lnTo>
                    <a:pt x="7833" y="202243"/>
                  </a:lnTo>
                  <a:lnTo>
                    <a:pt x="29648" y="244427"/>
                  </a:lnTo>
                  <a:lnTo>
                    <a:pt x="62912" y="277691"/>
                  </a:lnTo>
                  <a:lnTo>
                    <a:pt x="105096" y="299506"/>
                  </a:lnTo>
                  <a:lnTo>
                    <a:pt x="153670" y="307340"/>
                  </a:lnTo>
                  <a:lnTo>
                    <a:pt x="202243" y="299506"/>
                  </a:lnTo>
                  <a:lnTo>
                    <a:pt x="244427" y="277691"/>
                  </a:lnTo>
                  <a:lnTo>
                    <a:pt x="277691" y="244427"/>
                  </a:lnTo>
                  <a:lnTo>
                    <a:pt x="299506" y="202243"/>
                  </a:lnTo>
                  <a:lnTo>
                    <a:pt x="307340" y="153670"/>
                  </a:lnTo>
                  <a:lnTo>
                    <a:pt x="299506" y="105096"/>
                  </a:lnTo>
                  <a:lnTo>
                    <a:pt x="277691" y="62912"/>
                  </a:lnTo>
                  <a:lnTo>
                    <a:pt x="244427" y="29648"/>
                  </a:lnTo>
                  <a:lnTo>
                    <a:pt x="202243" y="7833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06067" y="3532738"/>
              <a:ext cx="164680" cy="1646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74132" y="2981693"/>
              <a:ext cx="1493520" cy="685800"/>
            </a:xfrm>
            <a:custGeom>
              <a:avLst/>
              <a:gdLst/>
              <a:ahLst/>
              <a:cxnLst/>
              <a:rect l="l" t="t" r="r" b="b"/>
              <a:pathLst>
                <a:path w="1493520" h="685800">
                  <a:moveTo>
                    <a:pt x="319660" y="0"/>
                  </a:moveTo>
                  <a:lnTo>
                    <a:pt x="251048" y="12343"/>
                  </a:lnTo>
                  <a:lnTo>
                    <a:pt x="203208" y="41776"/>
                  </a:lnTo>
                  <a:lnTo>
                    <a:pt x="142302" y="94735"/>
                  </a:lnTo>
                  <a:lnTo>
                    <a:pt x="107251" y="152642"/>
                  </a:lnTo>
                  <a:lnTo>
                    <a:pt x="84781" y="251729"/>
                  </a:lnTo>
                  <a:lnTo>
                    <a:pt x="61616" y="428224"/>
                  </a:lnTo>
                  <a:lnTo>
                    <a:pt x="47568" y="431260"/>
                  </a:lnTo>
                  <a:lnTo>
                    <a:pt x="27473" y="440915"/>
                  </a:lnTo>
                  <a:lnTo>
                    <a:pt x="9457" y="464529"/>
                  </a:lnTo>
                  <a:lnTo>
                    <a:pt x="1646" y="509441"/>
                  </a:lnTo>
                  <a:lnTo>
                    <a:pt x="0" y="543708"/>
                  </a:lnTo>
                  <a:lnTo>
                    <a:pt x="403" y="583570"/>
                  </a:lnTo>
                  <a:lnTo>
                    <a:pt x="10872" y="621438"/>
                  </a:lnTo>
                  <a:lnTo>
                    <a:pt x="39420" y="649723"/>
                  </a:lnTo>
                  <a:lnTo>
                    <a:pt x="94064" y="660838"/>
                  </a:lnTo>
                  <a:lnTo>
                    <a:pt x="89372" y="649069"/>
                  </a:lnTo>
                  <a:lnTo>
                    <a:pt x="88933" y="631261"/>
                  </a:lnTo>
                  <a:lnTo>
                    <a:pt x="105648" y="560256"/>
                  </a:lnTo>
                  <a:lnTo>
                    <a:pt x="127411" y="524541"/>
                  </a:lnTo>
                  <a:lnTo>
                    <a:pt x="156627" y="494398"/>
                  </a:lnTo>
                  <a:lnTo>
                    <a:pt x="191727" y="471506"/>
                  </a:lnTo>
                  <a:lnTo>
                    <a:pt x="233932" y="456987"/>
                  </a:lnTo>
                  <a:lnTo>
                    <a:pt x="278972" y="452937"/>
                  </a:lnTo>
                  <a:lnTo>
                    <a:pt x="324155" y="458957"/>
                  </a:lnTo>
                  <a:lnTo>
                    <a:pt x="366788" y="474644"/>
                  </a:lnTo>
                  <a:lnTo>
                    <a:pt x="404179" y="499599"/>
                  </a:lnTo>
                  <a:lnTo>
                    <a:pt x="433637" y="533419"/>
                  </a:lnTo>
                  <a:lnTo>
                    <a:pt x="452071" y="581329"/>
                  </a:lnTo>
                  <a:lnTo>
                    <a:pt x="456865" y="632936"/>
                  </a:lnTo>
                  <a:lnTo>
                    <a:pt x="457652" y="685399"/>
                  </a:lnTo>
                  <a:lnTo>
                    <a:pt x="1025241" y="685399"/>
                  </a:lnTo>
                  <a:lnTo>
                    <a:pt x="1026193" y="660126"/>
                  </a:lnTo>
                  <a:lnTo>
                    <a:pt x="1026820" y="621886"/>
                  </a:lnTo>
                  <a:lnTo>
                    <a:pt x="1029529" y="583853"/>
                  </a:lnTo>
                  <a:lnTo>
                    <a:pt x="1055314" y="513162"/>
                  </a:lnTo>
                  <a:lnTo>
                    <a:pt x="1086177" y="482026"/>
                  </a:lnTo>
                  <a:lnTo>
                    <a:pt x="1125020" y="460051"/>
                  </a:lnTo>
                  <a:lnTo>
                    <a:pt x="1168123" y="447115"/>
                  </a:lnTo>
                  <a:lnTo>
                    <a:pt x="1211766" y="443096"/>
                  </a:lnTo>
                  <a:lnTo>
                    <a:pt x="1258667" y="449328"/>
                  </a:lnTo>
                  <a:lnTo>
                    <a:pt x="1302559" y="466540"/>
                  </a:lnTo>
                  <a:lnTo>
                    <a:pt x="1340509" y="493835"/>
                  </a:lnTo>
                  <a:lnTo>
                    <a:pt x="1369579" y="530317"/>
                  </a:lnTo>
                  <a:lnTo>
                    <a:pt x="1386835" y="575087"/>
                  </a:lnTo>
                  <a:lnTo>
                    <a:pt x="1392490" y="624659"/>
                  </a:lnTo>
                  <a:lnTo>
                    <a:pt x="1392514" y="649711"/>
                  </a:lnTo>
                  <a:lnTo>
                    <a:pt x="1391382" y="674744"/>
                  </a:lnTo>
                  <a:lnTo>
                    <a:pt x="1390734" y="675887"/>
                  </a:lnTo>
                  <a:lnTo>
                    <a:pt x="1388270" y="684269"/>
                  </a:lnTo>
                  <a:lnTo>
                    <a:pt x="1387597" y="685399"/>
                  </a:lnTo>
                  <a:lnTo>
                    <a:pt x="1422941" y="685399"/>
                  </a:lnTo>
                  <a:lnTo>
                    <a:pt x="1450241" y="679852"/>
                  </a:lnTo>
                  <a:lnTo>
                    <a:pt x="1472597" y="664748"/>
                  </a:lnTo>
                  <a:lnTo>
                    <a:pt x="1487701" y="642392"/>
                  </a:lnTo>
                  <a:lnTo>
                    <a:pt x="1493248" y="615092"/>
                  </a:lnTo>
                  <a:lnTo>
                    <a:pt x="1493248" y="522865"/>
                  </a:lnTo>
                  <a:lnTo>
                    <a:pt x="1488893" y="498577"/>
                  </a:lnTo>
                  <a:lnTo>
                    <a:pt x="1476886" y="477931"/>
                  </a:lnTo>
                  <a:lnTo>
                    <a:pt x="1458814" y="462502"/>
                  </a:lnTo>
                  <a:lnTo>
                    <a:pt x="1436264" y="453866"/>
                  </a:lnTo>
                  <a:lnTo>
                    <a:pt x="1430891" y="433000"/>
                  </a:lnTo>
                  <a:lnTo>
                    <a:pt x="1399405" y="363678"/>
                  </a:lnTo>
                  <a:lnTo>
                    <a:pt x="1359213" y="327310"/>
                  </a:lnTo>
                  <a:lnTo>
                    <a:pt x="1310619" y="299505"/>
                  </a:lnTo>
                  <a:lnTo>
                    <a:pt x="1260788" y="280739"/>
                  </a:lnTo>
                  <a:lnTo>
                    <a:pt x="1208746" y="272257"/>
                  </a:lnTo>
                  <a:lnTo>
                    <a:pt x="1151506" y="271565"/>
                  </a:lnTo>
                  <a:lnTo>
                    <a:pt x="1046691" y="272167"/>
                  </a:lnTo>
                  <a:lnTo>
                    <a:pt x="1031137" y="258794"/>
                  </a:lnTo>
                  <a:lnTo>
                    <a:pt x="995332" y="228988"/>
                  </a:lnTo>
                  <a:lnTo>
                    <a:pt x="945591" y="188326"/>
                  </a:lnTo>
                  <a:lnTo>
                    <a:pt x="888225" y="142389"/>
                  </a:lnTo>
                  <a:lnTo>
                    <a:pt x="829549" y="96755"/>
                  </a:lnTo>
                  <a:lnTo>
                    <a:pt x="775877" y="57004"/>
                  </a:lnTo>
                  <a:lnTo>
                    <a:pt x="733521" y="28716"/>
                  </a:lnTo>
                  <a:lnTo>
                    <a:pt x="456443" y="2468"/>
                  </a:lnTo>
                  <a:lnTo>
                    <a:pt x="319660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39822" y="3339833"/>
              <a:ext cx="59690" cy="41910"/>
            </a:xfrm>
            <a:custGeom>
              <a:avLst/>
              <a:gdLst/>
              <a:ahLst/>
              <a:cxnLst/>
              <a:rect l="l" t="t" r="r" b="b"/>
              <a:pathLst>
                <a:path w="59690" h="41910">
                  <a:moveTo>
                    <a:pt x="55206" y="0"/>
                  </a:moveTo>
                  <a:lnTo>
                    <a:pt x="7226" y="0"/>
                  </a:lnTo>
                  <a:lnTo>
                    <a:pt x="0" y="41846"/>
                  </a:lnTo>
                  <a:lnTo>
                    <a:pt x="27685" y="41846"/>
                  </a:lnTo>
                  <a:lnTo>
                    <a:pt x="40126" y="39334"/>
                  </a:lnTo>
                  <a:lnTo>
                    <a:pt x="50282" y="32485"/>
                  </a:lnTo>
                  <a:lnTo>
                    <a:pt x="57128" y="22327"/>
                  </a:lnTo>
                  <a:lnTo>
                    <a:pt x="59639" y="9893"/>
                  </a:lnTo>
                  <a:lnTo>
                    <a:pt x="59639" y="4432"/>
                  </a:lnTo>
                  <a:lnTo>
                    <a:pt x="5520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39092" y="3313507"/>
              <a:ext cx="159270" cy="7700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74132" y="3395046"/>
              <a:ext cx="1493520" cy="272415"/>
            </a:xfrm>
            <a:custGeom>
              <a:avLst/>
              <a:gdLst/>
              <a:ahLst/>
              <a:cxnLst/>
              <a:rect l="l" t="t" r="r" b="b"/>
              <a:pathLst>
                <a:path w="1493520" h="272414">
                  <a:moveTo>
                    <a:pt x="396167" y="39584"/>
                  </a:moveTo>
                  <a:lnTo>
                    <a:pt x="278972" y="39584"/>
                  </a:lnTo>
                  <a:lnTo>
                    <a:pt x="324155" y="45604"/>
                  </a:lnTo>
                  <a:lnTo>
                    <a:pt x="366788" y="61291"/>
                  </a:lnTo>
                  <a:lnTo>
                    <a:pt x="404179" y="86245"/>
                  </a:lnTo>
                  <a:lnTo>
                    <a:pt x="433637" y="120065"/>
                  </a:lnTo>
                  <a:lnTo>
                    <a:pt x="449293" y="155897"/>
                  </a:lnTo>
                  <a:lnTo>
                    <a:pt x="455519" y="194271"/>
                  </a:lnTo>
                  <a:lnTo>
                    <a:pt x="456119" y="201739"/>
                  </a:lnTo>
                  <a:lnTo>
                    <a:pt x="456192" y="202641"/>
                  </a:lnTo>
                  <a:lnTo>
                    <a:pt x="456573" y="211099"/>
                  </a:lnTo>
                  <a:lnTo>
                    <a:pt x="456580" y="211305"/>
                  </a:lnTo>
                  <a:lnTo>
                    <a:pt x="456701" y="214807"/>
                  </a:lnTo>
                  <a:lnTo>
                    <a:pt x="456807" y="217908"/>
                  </a:lnTo>
                  <a:lnTo>
                    <a:pt x="457007" y="225086"/>
                  </a:lnTo>
                  <a:lnTo>
                    <a:pt x="457108" y="229039"/>
                  </a:lnTo>
                  <a:lnTo>
                    <a:pt x="457202" y="232693"/>
                  </a:lnTo>
                  <a:lnTo>
                    <a:pt x="457239" y="235343"/>
                  </a:lnTo>
                  <a:lnTo>
                    <a:pt x="457344" y="242976"/>
                  </a:lnTo>
                  <a:lnTo>
                    <a:pt x="457433" y="251394"/>
                  </a:lnTo>
                  <a:lnTo>
                    <a:pt x="457529" y="261391"/>
                  </a:lnTo>
                  <a:lnTo>
                    <a:pt x="457652" y="272046"/>
                  </a:lnTo>
                  <a:lnTo>
                    <a:pt x="1025241" y="272046"/>
                  </a:lnTo>
                  <a:lnTo>
                    <a:pt x="1026166" y="247484"/>
                  </a:lnTo>
                  <a:lnTo>
                    <a:pt x="1026269" y="242976"/>
                  </a:lnTo>
                  <a:lnTo>
                    <a:pt x="1026371" y="235343"/>
                  </a:lnTo>
                  <a:lnTo>
                    <a:pt x="1026454" y="229039"/>
                  </a:lnTo>
                  <a:lnTo>
                    <a:pt x="1026505" y="225086"/>
                  </a:lnTo>
                  <a:lnTo>
                    <a:pt x="1026630" y="217908"/>
                  </a:lnTo>
                  <a:lnTo>
                    <a:pt x="1026684" y="214807"/>
                  </a:lnTo>
                  <a:lnTo>
                    <a:pt x="1026787" y="211099"/>
                  </a:lnTo>
                  <a:lnTo>
                    <a:pt x="1026871" y="208084"/>
                  </a:lnTo>
                  <a:lnTo>
                    <a:pt x="1026969" y="204529"/>
                  </a:lnTo>
                  <a:lnTo>
                    <a:pt x="1027425" y="194271"/>
                  </a:lnTo>
                  <a:lnTo>
                    <a:pt x="486443" y="194271"/>
                  </a:lnTo>
                  <a:lnTo>
                    <a:pt x="480703" y="160671"/>
                  </a:lnTo>
                  <a:lnTo>
                    <a:pt x="469960" y="125975"/>
                  </a:lnTo>
                  <a:lnTo>
                    <a:pt x="452860" y="92468"/>
                  </a:lnTo>
                  <a:lnTo>
                    <a:pt x="428048" y="62433"/>
                  </a:lnTo>
                  <a:lnTo>
                    <a:pt x="396167" y="39584"/>
                  </a:lnTo>
                  <a:close/>
                </a:path>
                <a:path w="1493520" h="272414">
                  <a:moveTo>
                    <a:pt x="1346997" y="29743"/>
                  </a:moveTo>
                  <a:lnTo>
                    <a:pt x="1211766" y="29743"/>
                  </a:lnTo>
                  <a:lnTo>
                    <a:pt x="1258667" y="35974"/>
                  </a:lnTo>
                  <a:lnTo>
                    <a:pt x="1302559" y="53186"/>
                  </a:lnTo>
                  <a:lnTo>
                    <a:pt x="1340509" y="80482"/>
                  </a:lnTo>
                  <a:lnTo>
                    <a:pt x="1369579" y="116964"/>
                  </a:lnTo>
                  <a:lnTo>
                    <a:pt x="1386835" y="161734"/>
                  </a:lnTo>
                  <a:lnTo>
                    <a:pt x="1392476" y="211099"/>
                  </a:lnTo>
                  <a:lnTo>
                    <a:pt x="1392514" y="236370"/>
                  </a:lnTo>
                  <a:lnTo>
                    <a:pt x="1391493" y="258928"/>
                  </a:lnTo>
                  <a:lnTo>
                    <a:pt x="1391382" y="261391"/>
                  </a:lnTo>
                  <a:lnTo>
                    <a:pt x="1390734" y="262534"/>
                  </a:lnTo>
                  <a:lnTo>
                    <a:pt x="1388270" y="270916"/>
                  </a:lnTo>
                  <a:lnTo>
                    <a:pt x="1387597" y="272046"/>
                  </a:lnTo>
                  <a:lnTo>
                    <a:pt x="1422941" y="272046"/>
                  </a:lnTo>
                  <a:lnTo>
                    <a:pt x="1450241" y="266499"/>
                  </a:lnTo>
                  <a:lnTo>
                    <a:pt x="1472597" y="251394"/>
                  </a:lnTo>
                  <a:lnTo>
                    <a:pt x="1487701" y="229039"/>
                  </a:lnTo>
                  <a:lnTo>
                    <a:pt x="1493248" y="201739"/>
                  </a:lnTo>
                  <a:lnTo>
                    <a:pt x="1493248" y="109512"/>
                  </a:lnTo>
                  <a:lnTo>
                    <a:pt x="1488893" y="85223"/>
                  </a:lnTo>
                  <a:lnTo>
                    <a:pt x="1476886" y="64577"/>
                  </a:lnTo>
                  <a:lnTo>
                    <a:pt x="1458814" y="49149"/>
                  </a:lnTo>
                  <a:lnTo>
                    <a:pt x="1436264" y="40512"/>
                  </a:lnTo>
                  <a:lnTo>
                    <a:pt x="1434709" y="38977"/>
                  </a:lnTo>
                  <a:lnTo>
                    <a:pt x="1426494" y="38184"/>
                  </a:lnTo>
                  <a:lnTo>
                    <a:pt x="1404692" y="37878"/>
                  </a:lnTo>
                  <a:lnTo>
                    <a:pt x="1362500" y="37878"/>
                  </a:lnTo>
                  <a:lnTo>
                    <a:pt x="1351987" y="31900"/>
                  </a:lnTo>
                  <a:lnTo>
                    <a:pt x="1346997" y="29743"/>
                  </a:lnTo>
                  <a:close/>
                </a:path>
                <a:path w="1493520" h="272414">
                  <a:moveTo>
                    <a:pt x="293797" y="15989"/>
                  </a:moveTo>
                  <a:lnTo>
                    <a:pt x="56028" y="15989"/>
                  </a:lnTo>
                  <a:lnTo>
                    <a:pt x="40485" y="20282"/>
                  </a:lnTo>
                  <a:lnTo>
                    <a:pt x="22574" y="31749"/>
                  </a:lnTo>
                  <a:lnTo>
                    <a:pt x="7795" y="55362"/>
                  </a:lnTo>
                  <a:lnTo>
                    <a:pt x="1646" y="96088"/>
                  </a:lnTo>
                  <a:lnTo>
                    <a:pt x="0" y="130355"/>
                  </a:lnTo>
                  <a:lnTo>
                    <a:pt x="73" y="137580"/>
                  </a:lnTo>
                  <a:lnTo>
                    <a:pt x="167" y="146903"/>
                  </a:lnTo>
                  <a:lnTo>
                    <a:pt x="10872" y="208084"/>
                  </a:lnTo>
                  <a:lnTo>
                    <a:pt x="39420" y="236370"/>
                  </a:lnTo>
                  <a:lnTo>
                    <a:pt x="94064" y="247484"/>
                  </a:lnTo>
                  <a:lnTo>
                    <a:pt x="89372" y="235716"/>
                  </a:lnTo>
                  <a:lnTo>
                    <a:pt x="88975" y="219582"/>
                  </a:lnTo>
                  <a:lnTo>
                    <a:pt x="105648" y="146903"/>
                  </a:lnTo>
                  <a:lnTo>
                    <a:pt x="127411" y="111188"/>
                  </a:lnTo>
                  <a:lnTo>
                    <a:pt x="156627" y="81045"/>
                  </a:lnTo>
                  <a:lnTo>
                    <a:pt x="191727" y="58153"/>
                  </a:lnTo>
                  <a:lnTo>
                    <a:pt x="233932" y="43633"/>
                  </a:lnTo>
                  <a:lnTo>
                    <a:pt x="278972" y="39584"/>
                  </a:lnTo>
                  <a:lnTo>
                    <a:pt x="396167" y="39584"/>
                  </a:lnTo>
                  <a:lnTo>
                    <a:pt x="394213" y="38184"/>
                  </a:lnTo>
                  <a:lnTo>
                    <a:pt x="393421" y="37878"/>
                  </a:lnTo>
                  <a:lnTo>
                    <a:pt x="349871" y="21910"/>
                  </a:lnTo>
                  <a:lnTo>
                    <a:pt x="293797" y="15989"/>
                  </a:lnTo>
                  <a:close/>
                </a:path>
                <a:path w="1493520" h="272414">
                  <a:moveTo>
                    <a:pt x="1209353" y="0"/>
                  </a:moveTo>
                  <a:lnTo>
                    <a:pt x="1142775" y="6541"/>
                  </a:lnTo>
                  <a:lnTo>
                    <a:pt x="1090936" y="24449"/>
                  </a:lnTo>
                  <a:lnTo>
                    <a:pt x="1052056" y="51146"/>
                  </a:lnTo>
                  <a:lnTo>
                    <a:pt x="1024353" y="84053"/>
                  </a:lnTo>
                  <a:lnTo>
                    <a:pt x="1006050" y="120595"/>
                  </a:lnTo>
                  <a:lnTo>
                    <a:pt x="995365" y="158193"/>
                  </a:lnTo>
                  <a:lnTo>
                    <a:pt x="990519" y="194271"/>
                  </a:lnTo>
                  <a:lnTo>
                    <a:pt x="1027425" y="194271"/>
                  </a:lnTo>
                  <a:lnTo>
                    <a:pt x="1029627" y="170217"/>
                  </a:lnTo>
                  <a:lnTo>
                    <a:pt x="1029702" y="169396"/>
                  </a:lnTo>
                  <a:lnTo>
                    <a:pt x="1034440" y="145135"/>
                  </a:lnTo>
                  <a:lnTo>
                    <a:pt x="1055314" y="99809"/>
                  </a:lnTo>
                  <a:lnTo>
                    <a:pt x="1086177" y="68673"/>
                  </a:lnTo>
                  <a:lnTo>
                    <a:pt x="1125020" y="46697"/>
                  </a:lnTo>
                  <a:lnTo>
                    <a:pt x="1168123" y="33761"/>
                  </a:lnTo>
                  <a:lnTo>
                    <a:pt x="1211766" y="29743"/>
                  </a:lnTo>
                  <a:lnTo>
                    <a:pt x="1346997" y="29743"/>
                  </a:lnTo>
                  <a:lnTo>
                    <a:pt x="1321921" y="18903"/>
                  </a:lnTo>
                  <a:lnTo>
                    <a:pt x="1273826" y="5907"/>
                  </a:lnTo>
                  <a:lnTo>
                    <a:pt x="1209353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9696" y="3033331"/>
              <a:ext cx="772160" cy="229870"/>
            </a:xfrm>
            <a:custGeom>
              <a:avLst/>
              <a:gdLst/>
              <a:ahLst/>
              <a:cxnLst/>
              <a:rect l="l" t="t" r="r" b="b"/>
              <a:pathLst>
                <a:path w="772160" h="229870">
                  <a:moveTo>
                    <a:pt x="266636" y="229806"/>
                  </a:moveTo>
                  <a:lnTo>
                    <a:pt x="231800" y="3111"/>
                  </a:lnTo>
                  <a:lnTo>
                    <a:pt x="169329" y="3111"/>
                  </a:lnTo>
                  <a:lnTo>
                    <a:pt x="121856" y="12661"/>
                  </a:lnTo>
                  <a:lnTo>
                    <a:pt x="80822" y="36106"/>
                  </a:lnTo>
                  <a:lnTo>
                    <a:pt x="49085" y="71132"/>
                  </a:lnTo>
                  <a:lnTo>
                    <a:pt x="29527" y="115417"/>
                  </a:lnTo>
                  <a:lnTo>
                    <a:pt x="0" y="229806"/>
                  </a:lnTo>
                  <a:lnTo>
                    <a:pt x="266636" y="229806"/>
                  </a:lnTo>
                  <a:close/>
                </a:path>
                <a:path w="772160" h="229870">
                  <a:moveTo>
                    <a:pt x="772045" y="229806"/>
                  </a:moveTo>
                  <a:lnTo>
                    <a:pt x="728345" y="182245"/>
                  </a:lnTo>
                  <a:lnTo>
                    <a:pt x="680948" y="140233"/>
                  </a:lnTo>
                  <a:lnTo>
                    <a:pt x="626922" y="94957"/>
                  </a:lnTo>
                  <a:lnTo>
                    <a:pt x="574116" y="53098"/>
                  </a:lnTo>
                  <a:lnTo>
                    <a:pt x="530339" y="21348"/>
                  </a:lnTo>
                  <a:lnTo>
                    <a:pt x="449910" y="1270"/>
                  </a:lnTo>
                  <a:lnTo>
                    <a:pt x="368554" y="0"/>
                  </a:lnTo>
                  <a:lnTo>
                    <a:pt x="294182" y="647"/>
                  </a:lnTo>
                  <a:lnTo>
                    <a:pt x="261645" y="1282"/>
                  </a:lnTo>
                  <a:lnTo>
                    <a:pt x="305206" y="229806"/>
                  </a:lnTo>
                  <a:lnTo>
                    <a:pt x="772045" y="229806"/>
                  </a:lnTo>
                  <a:close/>
                </a:path>
              </a:pathLst>
            </a:custGeom>
            <a:solidFill>
              <a:srgbClr val="A3D7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1237" y="3306152"/>
              <a:ext cx="25400" cy="283210"/>
            </a:xfrm>
            <a:custGeom>
              <a:avLst/>
              <a:gdLst/>
              <a:ahLst/>
              <a:cxnLst/>
              <a:rect l="l" t="t" r="r" b="b"/>
              <a:pathLst>
                <a:path w="25400" h="283210">
                  <a:moveTo>
                    <a:pt x="25400" y="0"/>
                  </a:moveTo>
                  <a:lnTo>
                    <a:pt x="0" y="0"/>
                  </a:lnTo>
                  <a:lnTo>
                    <a:pt x="0" y="283159"/>
                  </a:lnTo>
                  <a:lnTo>
                    <a:pt x="25400" y="28315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1237" y="3589312"/>
              <a:ext cx="25400" cy="25400"/>
            </a:xfrm>
            <a:custGeom>
              <a:avLst/>
              <a:gdLst/>
              <a:ahLst/>
              <a:cxnLst/>
              <a:rect l="l" t="t" r="r" b="b"/>
              <a:pathLst>
                <a:path w="25400" h="25400">
                  <a:moveTo>
                    <a:pt x="254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5400" y="25400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40306" y="3213335"/>
              <a:ext cx="151790" cy="9960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115880" y="5567268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349148" y="34914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6852" y="5518236"/>
              <a:ext cx="98051" cy="9804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119458" y="4623795"/>
              <a:ext cx="389255" cy="304165"/>
            </a:xfrm>
            <a:custGeom>
              <a:avLst/>
              <a:gdLst/>
              <a:ahLst/>
              <a:cxnLst/>
              <a:rect l="l" t="t" r="r" b="b"/>
              <a:pathLst>
                <a:path w="389255" h="304164">
                  <a:moveTo>
                    <a:pt x="0" y="0"/>
                  </a:moveTo>
                  <a:lnTo>
                    <a:pt x="389102" y="303999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59902" y="4879132"/>
              <a:ext cx="97316" cy="9731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723797" y="4745182"/>
              <a:ext cx="423545" cy="254635"/>
            </a:xfrm>
            <a:custGeom>
              <a:avLst/>
              <a:gdLst/>
              <a:ahLst/>
              <a:cxnLst/>
              <a:rect l="l" t="t" r="r" b="b"/>
              <a:pathLst>
                <a:path w="423545" h="254635">
                  <a:moveTo>
                    <a:pt x="423252" y="254317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5250" y="4696636"/>
              <a:ext cx="97099" cy="9709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613835" y="3337775"/>
              <a:ext cx="423545" cy="254635"/>
            </a:xfrm>
            <a:custGeom>
              <a:avLst/>
              <a:gdLst/>
              <a:ahLst/>
              <a:cxnLst/>
              <a:rect l="l" t="t" r="r" b="b"/>
              <a:pathLst>
                <a:path w="423545" h="254635">
                  <a:moveTo>
                    <a:pt x="0" y="0"/>
                  </a:moveTo>
                  <a:lnTo>
                    <a:pt x="423252" y="254317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988535" y="3543540"/>
              <a:ext cx="97099" cy="9709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5943212" y="3576179"/>
              <a:ext cx="427990" cy="247015"/>
            </a:xfrm>
            <a:custGeom>
              <a:avLst/>
              <a:gdLst/>
              <a:ahLst/>
              <a:cxnLst/>
              <a:rect l="l" t="t" r="r" b="b"/>
              <a:pathLst>
                <a:path w="427989" h="247014">
                  <a:moveTo>
                    <a:pt x="427621" y="0"/>
                  </a:moveTo>
                  <a:lnTo>
                    <a:pt x="0" y="246888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94550" y="3774406"/>
              <a:ext cx="97322" cy="9732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943212" y="4860050"/>
              <a:ext cx="427990" cy="247015"/>
            </a:xfrm>
            <a:custGeom>
              <a:avLst/>
              <a:gdLst/>
              <a:ahLst/>
              <a:cxnLst/>
              <a:rect l="l" t="t" r="r" b="b"/>
              <a:pathLst>
                <a:path w="427989" h="247014">
                  <a:moveTo>
                    <a:pt x="427621" y="0"/>
                  </a:moveTo>
                  <a:lnTo>
                    <a:pt x="0" y="246887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94550" y="5058278"/>
              <a:ext cx="97322" cy="973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6783743" y="6542845"/>
              <a:ext cx="0" cy="494030"/>
            </a:xfrm>
            <a:custGeom>
              <a:avLst/>
              <a:gdLst/>
              <a:ahLst/>
              <a:cxnLst/>
              <a:rect l="l" t="t" r="r" b="b"/>
              <a:pathLst>
                <a:path h="494029">
                  <a:moveTo>
                    <a:pt x="0" y="0"/>
                  </a:moveTo>
                  <a:lnTo>
                    <a:pt x="0" y="493775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34723" y="6987601"/>
              <a:ext cx="98044" cy="9804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524934" y="4569394"/>
              <a:ext cx="128270" cy="477520"/>
            </a:xfrm>
            <a:custGeom>
              <a:avLst/>
              <a:gdLst/>
              <a:ahLst/>
              <a:cxnLst/>
              <a:rect l="l" t="t" r="r" b="b"/>
              <a:pathLst>
                <a:path w="128270" h="477520">
                  <a:moveTo>
                    <a:pt x="127800" y="47694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76363" y="4520815"/>
              <a:ext cx="97142" cy="97146"/>
            </a:xfrm>
            <a:prstGeom prst="rect">
              <a:avLst/>
            </a:prstGeom>
          </p:spPr>
        </p:pic>
      </p:grpSp>
      <p:sp>
        <p:nvSpPr>
          <p:cNvPr id="57" name="object 57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VEHICLES</a:t>
            </a:r>
            <a:r>
              <a:rPr spc="-30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DIFFERENT</a:t>
            </a:r>
            <a:r>
              <a:rPr spc="-30" dirty="0"/>
              <a:t> </a:t>
            </a:r>
            <a:r>
              <a:rPr dirty="0"/>
              <a:t>LEVELS</a:t>
            </a:r>
            <a:r>
              <a:rPr spc="-2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RISK</a:t>
            </a:r>
            <a:r>
              <a:rPr spc="-25" dirty="0"/>
              <a:t> </a:t>
            </a:r>
            <a:r>
              <a:rPr spc="-10" dirty="0"/>
              <a:t>TOLERANCE</a:t>
            </a:r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FIXED</a:t>
            </a:r>
            <a:r>
              <a:rPr spc="-4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9110598" y="7234681"/>
            <a:ext cx="15938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D4D4F"/>
                </a:solidFill>
                <a:latin typeface="Gotham Book"/>
                <a:cs typeface="Gotham Book"/>
              </a:rPr>
              <a:t>10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0795" y="6907924"/>
            <a:ext cx="3960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products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be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available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all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states.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Product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features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vary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by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state.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795" y="4634624"/>
            <a:ext cx="5486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CAN</a:t>
            </a:r>
            <a:r>
              <a:rPr sz="2200" b="1" spc="-2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A</a:t>
            </a:r>
            <a:r>
              <a:rPr sz="22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FIXED</a:t>
            </a:r>
            <a:r>
              <a:rPr sz="22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ANNUITY</a:t>
            </a:r>
            <a:r>
              <a:rPr sz="22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HELP</a:t>
            </a:r>
            <a:r>
              <a:rPr sz="22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spc="-25" dirty="0">
                <a:solidFill>
                  <a:srgbClr val="006A71"/>
                </a:solidFill>
                <a:latin typeface="Gotham"/>
                <a:cs typeface="Gotham"/>
              </a:rPr>
              <a:t>YOU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ACHIEVE</a:t>
            </a:r>
            <a:r>
              <a:rPr sz="22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YOUR</a:t>
            </a:r>
            <a:r>
              <a:rPr sz="2200" b="1" spc="-10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dirty="0">
                <a:solidFill>
                  <a:srgbClr val="006A71"/>
                </a:solidFill>
                <a:latin typeface="Gotham"/>
                <a:cs typeface="Gotham"/>
              </a:rPr>
              <a:t>RETIREMENT</a:t>
            </a:r>
            <a:r>
              <a:rPr sz="2200" b="1" spc="-10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2200" b="1" spc="-10" dirty="0">
                <a:solidFill>
                  <a:srgbClr val="006A71"/>
                </a:solidFill>
                <a:latin typeface="Gotham"/>
                <a:cs typeface="Gotham"/>
              </a:rPr>
              <a:t>GOALS?</a:t>
            </a:r>
            <a:endParaRPr sz="2200">
              <a:latin typeface="Gotham"/>
              <a:cs typeface="Gotha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0795" y="5467720"/>
            <a:ext cx="7686040" cy="119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170">
              <a:lnSpc>
                <a:spcPct val="1369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annuities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secure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way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accumulate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assets</a:t>
            </a:r>
            <a:r>
              <a:rPr sz="14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provide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steady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stream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income.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They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have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their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own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unique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features,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tax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advantages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guarantees.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240"/>
              </a:spcBef>
            </a:pPr>
            <a:endParaRPr sz="14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Ask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your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financial</a:t>
            </a:r>
            <a:r>
              <a:rPr sz="1400" b="1" spc="-2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professional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for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more</a:t>
            </a:r>
            <a:r>
              <a:rPr sz="1400" b="1" spc="-2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information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about</a:t>
            </a:r>
            <a:r>
              <a:rPr sz="1400" b="1" spc="-2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06A71"/>
                </a:solidFill>
                <a:latin typeface="Gotham"/>
                <a:cs typeface="Gotham"/>
              </a:rPr>
              <a:t>EquiTrust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fixed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06A71"/>
                </a:solidFill>
                <a:latin typeface="Gotham"/>
                <a:cs typeface="Gotham"/>
              </a:rPr>
              <a:t>annuities.</a:t>
            </a:r>
            <a:endParaRPr sz="1400">
              <a:latin typeface="Gotham"/>
              <a:cs typeface="Gotha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0"/>
            <a:ext cx="8686798" cy="43984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315">
              <a:lnSpc>
                <a:spcPct val="100000"/>
              </a:lnSpc>
              <a:spcBef>
                <a:spcPts val="95"/>
              </a:spcBef>
            </a:pPr>
            <a:r>
              <a:rPr dirty="0"/>
              <a:t>FIXED</a:t>
            </a:r>
            <a:r>
              <a:rPr spc="-7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84538" y="7234681"/>
            <a:ext cx="11430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D4D4F"/>
                </a:solidFill>
                <a:latin typeface="Gotham Book"/>
                <a:cs typeface="Gotham Book"/>
              </a:rPr>
              <a:t>11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FIXED</a:t>
            </a:r>
            <a:r>
              <a:rPr spc="-7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25331" y="7234681"/>
            <a:ext cx="14478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D4D4F"/>
                </a:solidFill>
                <a:latin typeface="Gotham Book"/>
                <a:cs typeface="Gotham Book"/>
              </a:rPr>
              <a:t>12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4469" y="1737360"/>
            <a:ext cx="7338059" cy="4297680"/>
          </a:xfrm>
          <a:custGeom>
            <a:avLst/>
            <a:gdLst/>
            <a:ahLst/>
            <a:cxnLst/>
            <a:rect l="l" t="t" r="r" b="b"/>
            <a:pathLst>
              <a:path w="7338059" h="4297680">
                <a:moveTo>
                  <a:pt x="7338059" y="0"/>
                </a:moveTo>
                <a:lnTo>
                  <a:pt x="0" y="0"/>
                </a:lnTo>
                <a:lnTo>
                  <a:pt x="0" y="4297680"/>
                </a:lnTo>
                <a:lnTo>
                  <a:pt x="7338059" y="4297680"/>
                </a:lnTo>
                <a:lnTo>
                  <a:pt x="7338059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2261870" y="2428231"/>
            <a:ext cx="5648960" cy="11258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  <a:tabLst>
                <a:tab pos="1245870" algn="l"/>
                <a:tab pos="2500630" algn="l"/>
                <a:tab pos="3035300" algn="l"/>
                <a:tab pos="3613150" algn="l"/>
                <a:tab pos="4139565" algn="l"/>
              </a:tabLst>
            </a:pPr>
            <a:r>
              <a:rPr sz="3800" spc="-10" dirty="0">
                <a:solidFill>
                  <a:srgbClr val="FFFFFF"/>
                </a:solidFill>
              </a:rPr>
              <a:t>EQUITRUST</a:t>
            </a:r>
            <a:r>
              <a:rPr sz="3800" dirty="0">
                <a:solidFill>
                  <a:srgbClr val="FFFFFF"/>
                </a:solidFill>
              </a:rPr>
              <a:t>	</a:t>
            </a:r>
            <a:r>
              <a:rPr sz="3800" spc="-50" dirty="0">
                <a:solidFill>
                  <a:srgbClr val="FFFFFF"/>
                </a:solidFill>
              </a:rPr>
              <a:t>—</a:t>
            </a:r>
            <a:r>
              <a:rPr sz="3800" dirty="0">
                <a:solidFill>
                  <a:srgbClr val="FFFFFF"/>
                </a:solidFill>
              </a:rPr>
              <a:t>	</a:t>
            </a:r>
            <a:r>
              <a:rPr sz="3800" spc="-50" dirty="0">
                <a:solidFill>
                  <a:srgbClr val="C2CD23"/>
                </a:solidFill>
              </a:rPr>
              <a:t>A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35" dirty="0">
                <a:solidFill>
                  <a:srgbClr val="C2CD23"/>
                </a:solidFill>
              </a:rPr>
              <a:t>NAME </a:t>
            </a:r>
            <a:r>
              <a:rPr sz="3800" spc="-25" dirty="0">
                <a:solidFill>
                  <a:srgbClr val="C2CD23"/>
                </a:solidFill>
              </a:rPr>
              <a:t>YOU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25" dirty="0">
                <a:solidFill>
                  <a:srgbClr val="C2CD23"/>
                </a:solidFill>
              </a:rPr>
              <a:t>CAN</a:t>
            </a:r>
            <a:r>
              <a:rPr sz="3800" dirty="0">
                <a:solidFill>
                  <a:srgbClr val="C2CD23"/>
                </a:solidFill>
              </a:rPr>
              <a:t>	</a:t>
            </a:r>
            <a:r>
              <a:rPr sz="3800" spc="-10" dirty="0">
                <a:solidFill>
                  <a:srgbClr val="C2CD23"/>
                </a:solidFill>
              </a:rPr>
              <a:t>TRUST</a:t>
            </a:r>
            <a:endParaRPr sz="3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FIXED</a:t>
            </a:r>
            <a:r>
              <a:rPr spc="-4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53425" y="7234681"/>
            <a:ext cx="14414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solidFill>
                  <a:srgbClr val="4D4D4F"/>
                </a:solidFill>
                <a:latin typeface="Gotham Book"/>
                <a:cs typeface="Gotham Book"/>
              </a:rPr>
              <a:t>13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1870" y="3641144"/>
            <a:ext cx="573913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>
              <a:lnSpc>
                <a:spcPct val="1111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At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EquiTrust,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we’re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committed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being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spc="-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financial</a:t>
            </a:r>
            <a:r>
              <a:rPr sz="1500" spc="500" dirty="0">
                <a:solidFill>
                  <a:srgbClr val="FFFFFF"/>
                </a:solidFill>
                <a:latin typeface="Gotham Book"/>
                <a:cs typeface="Gotham Book"/>
              </a:rPr>
              <a:t> 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partner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you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can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trust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retirement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dreams.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Gotham Book"/>
                <a:cs typeface="Gotham Book"/>
              </a:rPr>
              <a:t>Rest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assured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annuity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contract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backed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by</a:t>
            </a:r>
            <a:r>
              <a:rPr sz="1500" spc="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company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with</a:t>
            </a:r>
            <a:r>
              <a:rPr sz="15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conservative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investment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strategies,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anchored</a:t>
            </a:r>
            <a:r>
              <a:rPr sz="1500" spc="-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by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Gotham Book"/>
                <a:cs typeface="Gotham Book"/>
              </a:rPr>
              <a:t>a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disciplined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diversified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management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style.</a:t>
            </a:r>
            <a:r>
              <a:rPr sz="1500" spc="2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EquiTrust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otham Book"/>
                <a:cs typeface="Gotham Book"/>
              </a:rPr>
              <a:t>is</a:t>
            </a:r>
            <a:endParaRPr sz="1500">
              <a:latin typeface="Gotham Book"/>
              <a:cs typeface="Gotham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supported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by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history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of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success,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experience</a:t>
            </a:r>
            <a:r>
              <a:rPr sz="1500" spc="2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500" spc="1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otham Book"/>
                <a:cs typeface="Gotham Book"/>
              </a:rPr>
              <a:t>strength.</a:t>
            </a:r>
            <a:endParaRPr sz="15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0" y="538478"/>
            <a:ext cx="8675370" cy="1861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35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guarantees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expressed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10" dirty="0">
                <a:latin typeface="Arial"/>
                <a:cs typeface="Arial"/>
              </a:rPr>
              <a:t> presentation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based</a:t>
            </a:r>
            <a:r>
              <a:rPr sz="800" spc="-10" dirty="0">
                <a:latin typeface="Arial"/>
                <a:cs typeface="Arial"/>
              </a:rPr>
              <a:t> 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claims-paying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ability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EquiTrust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Life </a:t>
            </a:r>
            <a:r>
              <a:rPr sz="800" spc="-25" dirty="0">
                <a:latin typeface="Arial"/>
                <a:cs typeface="Arial"/>
              </a:rPr>
              <a:t>Insurance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  <a:p>
            <a:pPr marL="12700" marR="209550">
              <a:lnSpc>
                <a:spcPct val="104200"/>
              </a:lnSpc>
              <a:spcBef>
                <a:spcPts val="900"/>
              </a:spcBef>
            </a:pPr>
            <a:r>
              <a:rPr sz="800" spc="-20" dirty="0">
                <a:latin typeface="Arial"/>
                <a:cs typeface="Arial"/>
              </a:rPr>
              <a:t>Surrender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</a:t>
            </a:r>
            <a:r>
              <a:rPr sz="800" spc="-20" dirty="0">
                <a:latin typeface="Arial"/>
                <a:cs typeface="Arial"/>
              </a:rPr>
              <a:t> may </a:t>
            </a:r>
            <a:r>
              <a:rPr sz="800" spc="-10" dirty="0">
                <a:latin typeface="Arial"/>
                <a:cs typeface="Arial"/>
              </a:rPr>
              <a:t>be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subject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surrender</a:t>
            </a:r>
            <a:r>
              <a:rPr sz="800" spc="-20" dirty="0">
                <a:latin typeface="Arial"/>
                <a:cs typeface="Arial"/>
              </a:rPr>
              <a:t> charges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Market </a:t>
            </a:r>
            <a:r>
              <a:rPr sz="800" spc="-25" dirty="0">
                <a:latin typeface="Arial"/>
                <a:cs typeface="Arial"/>
              </a:rPr>
              <a:t>Value </a:t>
            </a:r>
            <a:r>
              <a:rPr sz="800" dirty="0">
                <a:latin typeface="Arial"/>
                <a:cs typeface="Arial"/>
              </a:rPr>
              <a:t>Adjustment.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age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59½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may </a:t>
            </a:r>
            <a:r>
              <a:rPr sz="800" dirty="0">
                <a:latin typeface="Arial"/>
                <a:cs typeface="Arial"/>
              </a:rPr>
              <a:t>result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95" dirty="0">
                <a:latin typeface="Arial"/>
                <a:cs typeface="Arial"/>
              </a:rPr>
              <a:t>10%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IRS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penalty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Withdrawals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participate</a:t>
            </a:r>
            <a:r>
              <a:rPr sz="800" spc="-25" dirty="0">
                <a:latin typeface="Arial"/>
                <a:cs typeface="Arial"/>
              </a:rPr>
              <a:t> in</a:t>
            </a:r>
            <a:r>
              <a:rPr sz="800" spc="-10" dirty="0">
                <a:latin typeface="Arial"/>
                <a:cs typeface="Arial"/>
              </a:rPr>
              <a:t> index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growth.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event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surrender,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charges may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any </a:t>
            </a:r>
            <a:r>
              <a:rPr sz="800" dirty="0">
                <a:latin typeface="Arial"/>
                <a:cs typeface="Arial"/>
              </a:rPr>
              <a:t>penalty-free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amounts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taken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during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same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year.</a:t>
            </a:r>
            <a:endParaRPr sz="800">
              <a:latin typeface="Arial"/>
              <a:cs typeface="Arial"/>
            </a:endParaRPr>
          </a:p>
          <a:p>
            <a:pPr marL="12700" marR="139065">
              <a:lnSpc>
                <a:spcPct val="104200"/>
              </a:lnSpc>
              <a:spcBef>
                <a:spcPts val="900"/>
              </a:spcBef>
            </a:pPr>
            <a:r>
              <a:rPr sz="800" spc="-20" dirty="0">
                <a:latin typeface="Arial"/>
                <a:cs typeface="Arial"/>
              </a:rPr>
              <a:t>EquiTrust</a:t>
            </a:r>
            <a:r>
              <a:rPr sz="800" spc="-10" dirty="0">
                <a:latin typeface="Arial"/>
                <a:cs typeface="Arial"/>
              </a:rPr>
              <a:t> Life </a:t>
            </a:r>
            <a:r>
              <a:rPr sz="800" spc="-25" dirty="0">
                <a:latin typeface="Arial"/>
                <a:cs typeface="Arial"/>
              </a:rPr>
              <a:t>Insurance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Company</a:t>
            </a:r>
            <a:r>
              <a:rPr sz="800" spc="-10" dirty="0">
                <a:latin typeface="Arial"/>
                <a:cs typeface="Arial"/>
              </a:rPr>
              <a:t> cannot </a:t>
            </a:r>
            <a:r>
              <a:rPr sz="800" dirty="0">
                <a:latin typeface="Arial"/>
                <a:cs typeface="Arial"/>
              </a:rPr>
              <a:t>give</a:t>
            </a:r>
            <a:r>
              <a:rPr sz="800" spc="-10" dirty="0">
                <a:latin typeface="Arial"/>
                <a:cs typeface="Arial"/>
              </a:rPr>
              <a:t> legal,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accounting </a:t>
            </a:r>
            <a:r>
              <a:rPr sz="800" spc="-20" dirty="0">
                <a:latin typeface="Arial"/>
                <a:cs typeface="Arial"/>
              </a:rPr>
              <a:t>advice.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Your</a:t>
            </a:r>
            <a:r>
              <a:rPr sz="800" spc="-10" dirty="0">
                <a:latin typeface="Arial"/>
                <a:cs typeface="Arial"/>
              </a:rPr>
              <a:t> personal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10" dirty="0">
                <a:latin typeface="Arial"/>
                <a:cs typeface="Arial"/>
              </a:rPr>
              <a:t> advisor </a:t>
            </a:r>
            <a:r>
              <a:rPr sz="800" spc="-25" dirty="0">
                <a:latin typeface="Arial"/>
                <a:cs typeface="Arial"/>
              </a:rPr>
              <a:t>can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important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information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10" dirty="0">
                <a:latin typeface="Arial"/>
                <a:cs typeface="Arial"/>
              </a:rPr>
              <a:t> respect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purchase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10" dirty="0">
                <a:latin typeface="Arial"/>
                <a:cs typeface="Arial"/>
              </a:rPr>
              <a:t> contract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taxation.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dirty="0">
                <a:latin typeface="Arial"/>
                <a:cs typeface="Arial"/>
              </a:rPr>
              <a:t>Annuitization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prior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Income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Date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offered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TX.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900"/>
              </a:spcBef>
            </a:pPr>
            <a:r>
              <a:rPr sz="800" spc="-30" dirty="0">
                <a:latin typeface="Arial"/>
                <a:cs typeface="Arial"/>
              </a:rPr>
              <a:t>This</a:t>
            </a:r>
            <a:r>
              <a:rPr sz="800" spc="-10" dirty="0">
                <a:latin typeface="Arial"/>
                <a:cs typeface="Arial"/>
              </a:rPr>
              <a:t> presentation </a:t>
            </a:r>
            <a:r>
              <a:rPr sz="800" dirty="0">
                <a:latin typeface="Arial"/>
                <a:cs typeface="Arial"/>
              </a:rPr>
              <a:t>briefly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highlights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EquiTrust</a:t>
            </a:r>
            <a:r>
              <a:rPr sz="800" spc="-10" dirty="0">
                <a:latin typeface="Arial"/>
                <a:cs typeface="Arial"/>
              </a:rPr>
              <a:t> Life </a:t>
            </a:r>
            <a:r>
              <a:rPr sz="800" spc="-25" dirty="0">
                <a:latin typeface="Arial"/>
                <a:cs typeface="Arial"/>
              </a:rPr>
              <a:t>Insurance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Company’s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fixed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-10" dirty="0">
                <a:latin typeface="Arial"/>
                <a:cs typeface="Arial"/>
              </a:rPr>
              <a:t> benefits. For costs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complete</a:t>
            </a:r>
            <a:r>
              <a:rPr sz="800" spc="-10" dirty="0">
                <a:latin typeface="Arial"/>
                <a:cs typeface="Arial"/>
              </a:rPr>
              <a:t> details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coverage,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including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exclusions,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reductions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limitations,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terms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under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contracts</a:t>
            </a:r>
            <a:r>
              <a:rPr sz="800" spc="-20" dirty="0">
                <a:latin typeface="Arial"/>
                <a:cs typeface="Arial"/>
              </a:rPr>
              <a:t> may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continued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force,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contact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financial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professional.</a:t>
            </a:r>
            <a:r>
              <a:rPr sz="800" spc="-20" dirty="0">
                <a:latin typeface="Arial"/>
                <a:cs typeface="Arial"/>
              </a:rPr>
              <a:t> EquiTrust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does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advice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</a:t>
            </a:r>
            <a:r>
              <a:rPr sz="800" spc="-20" dirty="0">
                <a:latin typeface="Arial"/>
                <a:cs typeface="Arial"/>
              </a:rPr>
              <a:t> and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material should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construed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60" dirty="0">
                <a:latin typeface="Arial"/>
                <a:cs typeface="Arial"/>
              </a:rPr>
              <a:t>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investment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advice. </a:t>
            </a:r>
            <a:r>
              <a:rPr sz="800" dirty="0">
                <a:latin typeface="Arial"/>
                <a:cs typeface="Arial"/>
              </a:rPr>
              <a:t>IRAs/qualified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plans </a:t>
            </a:r>
            <a:r>
              <a:rPr sz="800" spc="-25" dirty="0">
                <a:latin typeface="Arial"/>
                <a:cs typeface="Arial"/>
              </a:rPr>
              <a:t>are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already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tax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deferred;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consider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annuity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features.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spc="-10" dirty="0">
                <a:latin typeface="Arial"/>
                <a:cs typeface="Arial"/>
              </a:rPr>
              <a:t>Products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underwritten,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issued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distributed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EquiTrust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Life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Insurance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Company,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West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Des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Moines,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Iowa.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0" y="7086598"/>
            <a:ext cx="11455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Arial"/>
                <a:cs typeface="Arial"/>
              </a:rPr>
              <a:t>ET-</a:t>
            </a:r>
            <a:r>
              <a:rPr sz="800" spc="-40" dirty="0">
                <a:latin typeface="Arial"/>
                <a:cs typeface="Arial"/>
              </a:rPr>
              <a:t>GEN-BR-</a:t>
            </a:r>
            <a:r>
              <a:rPr sz="800" spc="-75" dirty="0">
                <a:latin typeface="Arial"/>
                <a:cs typeface="Arial"/>
              </a:rPr>
              <a:t>1001</a:t>
            </a:r>
            <a:r>
              <a:rPr sz="800" spc="1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(06-</a:t>
            </a:r>
            <a:r>
              <a:rPr sz="800" spc="-25" dirty="0">
                <a:latin typeface="Arial"/>
                <a:cs typeface="Arial"/>
              </a:rPr>
              <a:t>26)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558" y="7084059"/>
            <a:ext cx="1687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Arial"/>
                <a:cs typeface="Arial"/>
              </a:rPr>
              <a:t>©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EquiTrust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2026.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rights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8375" y="6165942"/>
            <a:ext cx="3206750" cy="5778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71120" marR="65405">
              <a:lnSpc>
                <a:spcPct val="100000"/>
              </a:lnSpc>
              <a:spcBef>
                <a:spcPts val="295"/>
              </a:spcBef>
            </a:pPr>
            <a:r>
              <a:rPr sz="800" b="1" spc="-105" dirty="0">
                <a:latin typeface="Univers"/>
                <a:cs typeface="Univers"/>
              </a:rPr>
              <a:t>ANNUITY</a:t>
            </a:r>
            <a:r>
              <a:rPr sz="800" b="1" spc="-15" dirty="0">
                <a:latin typeface="Univers"/>
                <a:cs typeface="Univers"/>
              </a:rPr>
              <a:t> </a:t>
            </a:r>
            <a:r>
              <a:rPr sz="800" b="1" spc="-105" dirty="0">
                <a:latin typeface="Univers"/>
                <a:cs typeface="Univers"/>
              </a:rPr>
              <a:t>AND</a:t>
            </a:r>
            <a:r>
              <a:rPr sz="800" b="1" spc="30" dirty="0">
                <a:latin typeface="Univers"/>
                <a:cs typeface="Univers"/>
              </a:rPr>
              <a:t> </a:t>
            </a:r>
            <a:r>
              <a:rPr sz="800" b="1" spc="-105" dirty="0">
                <a:latin typeface="Univers"/>
                <a:cs typeface="Univers"/>
              </a:rPr>
              <a:t>INSURANCE</a:t>
            </a:r>
            <a:r>
              <a:rPr sz="800" b="1" spc="35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PRODUCTS</a:t>
            </a:r>
            <a:r>
              <a:rPr sz="800" b="1" spc="-1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ARE</a:t>
            </a:r>
            <a:r>
              <a:rPr sz="800" b="1" spc="30" dirty="0">
                <a:latin typeface="Univers"/>
                <a:cs typeface="Univers"/>
              </a:rPr>
              <a:t> </a:t>
            </a:r>
            <a:r>
              <a:rPr sz="800" b="1" spc="-135" dirty="0">
                <a:latin typeface="Univers"/>
                <a:cs typeface="Univers"/>
              </a:rPr>
              <a:t>NOT</a:t>
            </a:r>
            <a:r>
              <a:rPr sz="800" b="1" spc="35" dirty="0">
                <a:latin typeface="Univers"/>
                <a:cs typeface="Univers"/>
              </a:rPr>
              <a:t> </a:t>
            </a:r>
            <a:r>
              <a:rPr sz="800" b="1" spc="-95" dirty="0">
                <a:latin typeface="Univers"/>
                <a:cs typeface="Univers"/>
              </a:rPr>
              <a:t>DEPOSITS</a:t>
            </a:r>
            <a:r>
              <a:rPr sz="800" b="1" spc="3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NOR</a:t>
            </a:r>
            <a:r>
              <a:rPr sz="800" b="1" spc="-1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ARE</a:t>
            </a:r>
            <a:r>
              <a:rPr sz="800" b="1" spc="-130" dirty="0">
                <a:latin typeface="Univers"/>
                <a:cs typeface="Univers"/>
              </a:rPr>
              <a:t> </a:t>
            </a:r>
            <a:r>
              <a:rPr sz="800" b="1" spc="-65" dirty="0">
                <a:latin typeface="Univers"/>
                <a:cs typeface="Univers"/>
              </a:rPr>
              <a:t>THEY</a:t>
            </a:r>
            <a:r>
              <a:rPr sz="800" b="1" spc="50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GUARANTEED</a:t>
            </a:r>
            <a:r>
              <a:rPr sz="800" b="1" spc="60" dirty="0">
                <a:latin typeface="Univers"/>
                <a:cs typeface="Univers"/>
              </a:rPr>
              <a:t> </a:t>
            </a:r>
            <a:r>
              <a:rPr sz="800" b="1" spc="-60" dirty="0">
                <a:latin typeface="Univers"/>
                <a:cs typeface="Univers"/>
              </a:rPr>
              <a:t>BY</a:t>
            </a:r>
            <a:r>
              <a:rPr sz="800" b="1" spc="35" dirty="0">
                <a:latin typeface="Univers"/>
                <a:cs typeface="Univers"/>
              </a:rPr>
              <a:t> </a:t>
            </a:r>
            <a:r>
              <a:rPr sz="800" b="1" spc="-85" dirty="0">
                <a:latin typeface="Univers"/>
                <a:cs typeface="Univers"/>
              </a:rPr>
              <a:t>ANY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95" dirty="0">
                <a:latin typeface="Univers"/>
                <a:cs typeface="Univers"/>
              </a:rPr>
              <a:t>BANK.</a:t>
            </a:r>
            <a:r>
              <a:rPr sz="800" b="1" spc="-55" dirty="0">
                <a:latin typeface="Univers"/>
                <a:cs typeface="Univers"/>
              </a:rPr>
              <a:t> </a:t>
            </a:r>
            <a:r>
              <a:rPr sz="800" b="1" spc="-100" dirty="0">
                <a:latin typeface="Univers"/>
                <a:cs typeface="Univers"/>
              </a:rPr>
              <a:t>THEY</a:t>
            </a:r>
            <a:r>
              <a:rPr sz="800" b="1" spc="45" dirty="0">
                <a:latin typeface="Univers"/>
                <a:cs typeface="Univers"/>
              </a:rPr>
              <a:t> </a:t>
            </a:r>
            <a:r>
              <a:rPr sz="800" b="1" spc="-80" dirty="0">
                <a:latin typeface="Univers"/>
                <a:cs typeface="Univers"/>
              </a:rPr>
              <a:t>ARE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125" dirty="0">
                <a:latin typeface="Univers"/>
                <a:cs typeface="Univers"/>
              </a:rPr>
              <a:t>NOT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100" dirty="0">
                <a:latin typeface="Univers"/>
                <a:cs typeface="Univers"/>
              </a:rPr>
              <a:t>INSURED</a:t>
            </a:r>
            <a:r>
              <a:rPr sz="800" b="1" spc="80" dirty="0">
                <a:latin typeface="Univers"/>
                <a:cs typeface="Univers"/>
              </a:rPr>
              <a:t> </a:t>
            </a:r>
            <a:r>
              <a:rPr sz="800" b="1" spc="-90" dirty="0">
                <a:latin typeface="Univers"/>
                <a:cs typeface="Univers"/>
              </a:rPr>
              <a:t>BY</a:t>
            </a:r>
            <a:r>
              <a:rPr sz="800" b="1" spc="-55" dirty="0">
                <a:latin typeface="Univers"/>
                <a:cs typeface="Univers"/>
              </a:rPr>
              <a:t> </a:t>
            </a:r>
            <a:r>
              <a:rPr sz="800" b="1" spc="-80" dirty="0">
                <a:latin typeface="Univers"/>
                <a:cs typeface="Univers"/>
              </a:rPr>
              <a:t>THE</a:t>
            </a:r>
            <a:r>
              <a:rPr sz="800" b="1" spc="75" dirty="0">
                <a:latin typeface="Univers"/>
                <a:cs typeface="Univers"/>
              </a:rPr>
              <a:t> </a:t>
            </a:r>
            <a:r>
              <a:rPr sz="800" b="1" spc="-85" dirty="0">
                <a:latin typeface="Univers"/>
                <a:cs typeface="Univers"/>
              </a:rPr>
              <a:t>FEDERAL</a:t>
            </a:r>
            <a:r>
              <a:rPr sz="800" b="1" spc="500" dirty="0">
                <a:latin typeface="Univers"/>
                <a:cs typeface="Univers"/>
              </a:rPr>
              <a:t> </a:t>
            </a:r>
            <a:r>
              <a:rPr sz="800" b="1" spc="-100" dirty="0">
                <a:latin typeface="Univers"/>
                <a:cs typeface="Univers"/>
              </a:rPr>
              <a:t>DEPOSIT</a:t>
            </a:r>
            <a:r>
              <a:rPr sz="800" b="1" spc="-20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INSURANCE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CORPORATION</a:t>
            </a:r>
            <a:r>
              <a:rPr sz="800" b="1" spc="-20" dirty="0">
                <a:latin typeface="Univers"/>
                <a:cs typeface="Univers"/>
              </a:rPr>
              <a:t> </a:t>
            </a:r>
            <a:r>
              <a:rPr sz="800" b="1" spc="-80" dirty="0">
                <a:latin typeface="Univers"/>
                <a:cs typeface="Univers"/>
              </a:rPr>
              <a:t>(FDIC)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30" dirty="0">
                <a:latin typeface="Univers"/>
                <a:cs typeface="Univers"/>
              </a:rPr>
              <a:t>OR</a:t>
            </a:r>
            <a:r>
              <a:rPr sz="800" b="1" spc="-7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ANY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25" dirty="0">
                <a:latin typeface="Univers"/>
                <a:cs typeface="Univers"/>
              </a:rPr>
              <a:t>OTHER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AGENCY</a:t>
            </a:r>
            <a:r>
              <a:rPr sz="800" b="1" spc="-75" dirty="0">
                <a:latin typeface="Univers"/>
                <a:cs typeface="Univers"/>
              </a:rPr>
              <a:t> </a:t>
            </a:r>
            <a:r>
              <a:rPr sz="800" b="1" spc="-10" dirty="0">
                <a:latin typeface="Univers"/>
                <a:cs typeface="Univers"/>
              </a:rPr>
              <a:t>OFTHE </a:t>
            </a:r>
            <a:r>
              <a:rPr sz="800" b="1" spc="-110" dirty="0">
                <a:latin typeface="Univers"/>
                <a:cs typeface="Univers"/>
              </a:rPr>
              <a:t>FEDERAL</a:t>
            </a:r>
            <a:r>
              <a:rPr sz="800" b="1" spc="-70" dirty="0">
                <a:latin typeface="Univers"/>
                <a:cs typeface="Univers"/>
              </a:rPr>
              <a:t> </a:t>
            </a:r>
            <a:r>
              <a:rPr sz="800" b="1" spc="-130" dirty="0">
                <a:latin typeface="Univers"/>
                <a:cs typeface="Univers"/>
              </a:rPr>
              <a:t>GOVERNMENT.</a:t>
            </a:r>
            <a:r>
              <a:rPr sz="800" b="1" spc="-65" dirty="0">
                <a:latin typeface="Univers"/>
                <a:cs typeface="Univers"/>
              </a:rPr>
              <a:t> </a:t>
            </a:r>
            <a:r>
              <a:rPr sz="800" b="1" spc="-110" dirty="0">
                <a:latin typeface="Univers"/>
                <a:cs typeface="Univers"/>
              </a:rPr>
              <a:t>CERTAIN</a:t>
            </a:r>
            <a:r>
              <a:rPr sz="800" b="1" spc="-10" dirty="0">
                <a:latin typeface="Univers"/>
                <a:cs typeface="Univers"/>
              </a:rPr>
              <a:t> </a:t>
            </a:r>
            <a:r>
              <a:rPr sz="800" b="1" spc="-120" dirty="0">
                <a:latin typeface="Univers"/>
                <a:cs typeface="Univers"/>
              </a:rPr>
              <a:t>PRODUCTS</a:t>
            </a:r>
            <a:r>
              <a:rPr sz="800" b="1" spc="-10" dirty="0">
                <a:latin typeface="Univers"/>
                <a:cs typeface="Univers"/>
              </a:rPr>
              <a:t> </a:t>
            </a:r>
            <a:r>
              <a:rPr sz="800" b="1" spc="-125" dirty="0">
                <a:latin typeface="Univers"/>
                <a:cs typeface="Univers"/>
              </a:rPr>
              <a:t>MAY</a:t>
            </a:r>
            <a:r>
              <a:rPr sz="800" b="1" spc="-10" dirty="0">
                <a:latin typeface="Univers"/>
                <a:cs typeface="Univers"/>
              </a:rPr>
              <a:t> </a:t>
            </a:r>
            <a:r>
              <a:rPr sz="800" b="1" spc="-130" dirty="0">
                <a:latin typeface="Univers"/>
                <a:cs typeface="Univers"/>
              </a:rPr>
              <a:t>LOSE</a:t>
            </a:r>
            <a:r>
              <a:rPr sz="800" b="1" spc="-140" dirty="0">
                <a:latin typeface="Univers"/>
                <a:cs typeface="Univers"/>
              </a:rPr>
              <a:t> </a:t>
            </a:r>
            <a:r>
              <a:rPr sz="800" b="1" spc="-10" dirty="0">
                <a:latin typeface="Univers"/>
                <a:cs typeface="Univers"/>
              </a:rPr>
              <a:t>VALUE</a:t>
            </a:r>
            <a:endParaRPr sz="800">
              <a:latin typeface="Univers"/>
              <a:cs typeface="Univer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6320776"/>
            <a:ext cx="21450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latin typeface="Gotham Medium"/>
                <a:cs typeface="Gotham Medium"/>
              </a:rPr>
              <a:t>7100</a:t>
            </a:r>
            <a:r>
              <a:rPr sz="1000" spc="10" dirty="0">
                <a:latin typeface="Gotham Medium"/>
                <a:cs typeface="Gotham Medium"/>
              </a:rPr>
              <a:t> </a:t>
            </a:r>
            <a:r>
              <a:rPr sz="1000" spc="-10" dirty="0">
                <a:latin typeface="Gotham Medium"/>
                <a:cs typeface="Gotham Medium"/>
              </a:rPr>
              <a:t>Westown</a:t>
            </a:r>
            <a:r>
              <a:rPr sz="1000" spc="1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Pkwy</a:t>
            </a:r>
            <a:r>
              <a:rPr sz="1000" spc="10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Suite</a:t>
            </a:r>
            <a:r>
              <a:rPr sz="1000" spc="15" dirty="0">
                <a:latin typeface="Gotham Medium"/>
                <a:cs typeface="Gotham Medium"/>
              </a:rPr>
              <a:t> </a:t>
            </a:r>
            <a:r>
              <a:rPr sz="1000" spc="-25" dirty="0">
                <a:latin typeface="Gotham Medium"/>
                <a:cs typeface="Gotham Medium"/>
              </a:rPr>
              <a:t>200 </a:t>
            </a:r>
            <a:r>
              <a:rPr sz="1000" dirty="0">
                <a:latin typeface="Gotham Medium"/>
                <a:cs typeface="Gotham Medium"/>
              </a:rPr>
              <a:t>West</a:t>
            </a:r>
            <a:r>
              <a:rPr sz="1000" spc="1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Des</a:t>
            </a:r>
            <a:r>
              <a:rPr sz="1000" spc="1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Moines,</a:t>
            </a:r>
            <a:r>
              <a:rPr sz="1000" spc="15" dirty="0">
                <a:latin typeface="Gotham Medium"/>
                <a:cs typeface="Gotham Medium"/>
              </a:rPr>
              <a:t> </a:t>
            </a:r>
            <a:r>
              <a:rPr sz="1000" dirty="0">
                <a:latin typeface="Gotham Medium"/>
                <a:cs typeface="Gotham Medium"/>
              </a:rPr>
              <a:t>IA</a:t>
            </a:r>
            <a:r>
              <a:rPr sz="1000" spc="15" dirty="0">
                <a:latin typeface="Gotham Medium"/>
                <a:cs typeface="Gotham Medium"/>
              </a:rPr>
              <a:t> </a:t>
            </a:r>
            <a:r>
              <a:rPr sz="1000" spc="-10" dirty="0">
                <a:latin typeface="Gotham Medium"/>
                <a:cs typeface="Gotham Medium"/>
              </a:rPr>
              <a:t>50266-</a:t>
            </a:r>
            <a:r>
              <a:rPr sz="1000" spc="-20" dirty="0">
                <a:latin typeface="Gotham Medium"/>
                <a:cs typeface="Gotham Medium"/>
              </a:rPr>
              <a:t>2521 </a:t>
            </a:r>
            <a:r>
              <a:rPr sz="1000" dirty="0">
                <a:latin typeface="Gotham Medium"/>
                <a:cs typeface="Gotham Medium"/>
              </a:rPr>
              <a:t>866-</a:t>
            </a:r>
            <a:r>
              <a:rPr sz="1000" spc="-10" dirty="0">
                <a:latin typeface="Gotham Medium"/>
                <a:cs typeface="Gotham Medium"/>
              </a:rPr>
              <a:t>598-</a:t>
            </a:r>
            <a:r>
              <a:rPr sz="1000" dirty="0">
                <a:latin typeface="Gotham Medium"/>
                <a:cs typeface="Gotham Medium"/>
              </a:rPr>
              <a:t>3692 </a:t>
            </a:r>
            <a:r>
              <a:rPr sz="1000" dirty="0">
                <a:solidFill>
                  <a:srgbClr val="006A71"/>
                </a:solidFill>
                <a:latin typeface="Gotham Medium"/>
                <a:cs typeface="Gotham Medium"/>
              </a:rPr>
              <a:t>• </a:t>
            </a:r>
            <a:r>
              <a:rPr sz="1000" spc="-10" dirty="0">
                <a:latin typeface="Gotham Medium"/>
                <a:cs typeface="Gotham Medium"/>
              </a:rPr>
              <a:t>EquiTrust.com</a:t>
            </a:r>
            <a:endParaRPr sz="1000">
              <a:latin typeface="Gotham Medium"/>
              <a:cs typeface="Gotham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1500" y="5547563"/>
            <a:ext cx="294640" cy="425450"/>
            <a:chOff x="571500" y="5547563"/>
            <a:chExt cx="294640" cy="425450"/>
          </a:xfrm>
        </p:grpSpPr>
        <p:sp>
          <p:nvSpPr>
            <p:cNvPr id="8" name="object 8"/>
            <p:cNvSpPr/>
            <p:nvPr/>
          </p:nvSpPr>
          <p:spPr>
            <a:xfrm>
              <a:off x="571500" y="5547563"/>
              <a:ext cx="294640" cy="425450"/>
            </a:xfrm>
            <a:custGeom>
              <a:avLst/>
              <a:gdLst/>
              <a:ahLst/>
              <a:cxnLst/>
              <a:rect l="l" t="t" r="r" b="b"/>
              <a:pathLst>
                <a:path w="294640" h="425450">
                  <a:moveTo>
                    <a:pt x="294271" y="0"/>
                  </a:moveTo>
                  <a:lnTo>
                    <a:pt x="0" y="0"/>
                  </a:lnTo>
                  <a:lnTo>
                    <a:pt x="0" y="425246"/>
                  </a:lnTo>
                  <a:lnTo>
                    <a:pt x="294271" y="425246"/>
                  </a:lnTo>
                  <a:lnTo>
                    <a:pt x="294271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5381" y="5647867"/>
              <a:ext cx="230504" cy="325120"/>
            </a:xfrm>
            <a:custGeom>
              <a:avLst/>
              <a:gdLst/>
              <a:ahLst/>
              <a:cxnLst/>
              <a:rect l="l" t="t" r="r" b="b"/>
              <a:pathLst>
                <a:path w="230505" h="325120">
                  <a:moveTo>
                    <a:pt x="230403" y="43815"/>
                  </a:moveTo>
                  <a:lnTo>
                    <a:pt x="37541" y="43815"/>
                  </a:lnTo>
                  <a:lnTo>
                    <a:pt x="37541" y="64770"/>
                  </a:lnTo>
                  <a:lnTo>
                    <a:pt x="230403" y="64770"/>
                  </a:lnTo>
                  <a:lnTo>
                    <a:pt x="230403" y="43815"/>
                  </a:lnTo>
                  <a:close/>
                </a:path>
                <a:path w="230505" h="325120">
                  <a:moveTo>
                    <a:pt x="230416" y="87630"/>
                  </a:moveTo>
                  <a:lnTo>
                    <a:pt x="73012" y="87630"/>
                  </a:lnTo>
                  <a:lnTo>
                    <a:pt x="73012" y="108585"/>
                  </a:lnTo>
                  <a:lnTo>
                    <a:pt x="99161" y="108585"/>
                  </a:lnTo>
                  <a:lnTo>
                    <a:pt x="99161" y="325043"/>
                  </a:lnTo>
                  <a:lnTo>
                    <a:pt x="120116" y="325043"/>
                  </a:lnTo>
                  <a:lnTo>
                    <a:pt x="120116" y="108585"/>
                  </a:lnTo>
                  <a:lnTo>
                    <a:pt x="143319" y="108585"/>
                  </a:lnTo>
                  <a:lnTo>
                    <a:pt x="143319" y="325043"/>
                  </a:lnTo>
                  <a:lnTo>
                    <a:pt x="164274" y="325043"/>
                  </a:lnTo>
                  <a:lnTo>
                    <a:pt x="164274" y="108585"/>
                  </a:lnTo>
                  <a:lnTo>
                    <a:pt x="186778" y="108585"/>
                  </a:lnTo>
                  <a:lnTo>
                    <a:pt x="186778" y="325043"/>
                  </a:lnTo>
                  <a:lnTo>
                    <a:pt x="207733" y="325043"/>
                  </a:lnTo>
                  <a:lnTo>
                    <a:pt x="207733" y="108585"/>
                  </a:lnTo>
                  <a:lnTo>
                    <a:pt x="230416" y="108585"/>
                  </a:lnTo>
                  <a:lnTo>
                    <a:pt x="230416" y="87630"/>
                  </a:lnTo>
                  <a:close/>
                </a:path>
                <a:path w="230505" h="325120">
                  <a:moveTo>
                    <a:pt x="230416" y="0"/>
                  </a:moveTo>
                  <a:lnTo>
                    <a:pt x="0" y="0"/>
                  </a:lnTo>
                  <a:lnTo>
                    <a:pt x="0" y="20955"/>
                  </a:lnTo>
                  <a:lnTo>
                    <a:pt x="230416" y="20955"/>
                  </a:lnTo>
                  <a:lnTo>
                    <a:pt x="230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4167" y="5714220"/>
            <a:ext cx="1718310" cy="426720"/>
            <a:chOff x="994167" y="5714220"/>
            <a:chExt cx="1718310" cy="426720"/>
          </a:xfrm>
        </p:grpSpPr>
        <p:sp>
          <p:nvSpPr>
            <p:cNvPr id="11" name="object 11"/>
            <p:cNvSpPr/>
            <p:nvPr/>
          </p:nvSpPr>
          <p:spPr>
            <a:xfrm>
              <a:off x="994167" y="5714220"/>
              <a:ext cx="211454" cy="255270"/>
            </a:xfrm>
            <a:custGeom>
              <a:avLst/>
              <a:gdLst/>
              <a:ahLst/>
              <a:cxnLst/>
              <a:rect l="l" t="t" r="r" b="b"/>
              <a:pathLst>
                <a:path w="211455" h="255270">
                  <a:moveTo>
                    <a:pt x="192925" y="0"/>
                  </a:moveTo>
                  <a:lnTo>
                    <a:pt x="0" y="0"/>
                  </a:lnTo>
                  <a:lnTo>
                    <a:pt x="0" y="5803"/>
                  </a:lnTo>
                  <a:lnTo>
                    <a:pt x="31826" y="5803"/>
                  </a:lnTo>
                  <a:lnTo>
                    <a:pt x="31826" y="249072"/>
                  </a:lnTo>
                  <a:lnTo>
                    <a:pt x="0" y="249072"/>
                  </a:lnTo>
                  <a:lnTo>
                    <a:pt x="0" y="254863"/>
                  </a:lnTo>
                  <a:lnTo>
                    <a:pt x="211023" y="254863"/>
                  </a:lnTo>
                  <a:lnTo>
                    <a:pt x="211023" y="180657"/>
                  </a:lnTo>
                  <a:lnTo>
                    <a:pt x="205232" y="180657"/>
                  </a:lnTo>
                  <a:lnTo>
                    <a:pt x="199906" y="217311"/>
                  </a:lnTo>
                  <a:lnTo>
                    <a:pt x="183791" y="237944"/>
                  </a:lnTo>
                  <a:lnTo>
                    <a:pt x="156679" y="247037"/>
                  </a:lnTo>
                  <a:lnTo>
                    <a:pt x="118364" y="249072"/>
                  </a:lnTo>
                  <a:lnTo>
                    <a:pt x="68770" y="249072"/>
                  </a:lnTo>
                  <a:lnTo>
                    <a:pt x="68770" y="128168"/>
                  </a:lnTo>
                  <a:lnTo>
                    <a:pt x="95554" y="128168"/>
                  </a:lnTo>
                  <a:lnTo>
                    <a:pt x="118104" y="131199"/>
                  </a:lnTo>
                  <a:lnTo>
                    <a:pt x="130641" y="139931"/>
                  </a:lnTo>
                  <a:lnTo>
                    <a:pt x="136049" y="153821"/>
                  </a:lnTo>
                  <a:lnTo>
                    <a:pt x="137210" y="172326"/>
                  </a:lnTo>
                  <a:lnTo>
                    <a:pt x="142976" y="172326"/>
                  </a:lnTo>
                  <a:lnTo>
                    <a:pt x="142976" y="76009"/>
                  </a:lnTo>
                  <a:lnTo>
                    <a:pt x="137210" y="76009"/>
                  </a:lnTo>
                  <a:lnTo>
                    <a:pt x="136054" y="93187"/>
                  </a:lnTo>
                  <a:lnTo>
                    <a:pt x="130684" y="108023"/>
                  </a:lnTo>
                  <a:lnTo>
                    <a:pt x="118249" y="118443"/>
                  </a:lnTo>
                  <a:lnTo>
                    <a:pt x="95897" y="122377"/>
                  </a:lnTo>
                  <a:lnTo>
                    <a:pt x="68770" y="122377"/>
                  </a:lnTo>
                  <a:lnTo>
                    <a:pt x="68770" y="5803"/>
                  </a:lnTo>
                  <a:lnTo>
                    <a:pt x="125603" y="5803"/>
                  </a:lnTo>
                  <a:lnTo>
                    <a:pt x="152090" y="8661"/>
                  </a:lnTo>
                  <a:lnTo>
                    <a:pt x="172931" y="18072"/>
                  </a:lnTo>
                  <a:lnTo>
                    <a:pt x="186573" y="35293"/>
                  </a:lnTo>
                  <a:lnTo>
                    <a:pt x="191465" y="61582"/>
                  </a:lnTo>
                  <a:lnTo>
                    <a:pt x="197294" y="61582"/>
                  </a:lnTo>
                  <a:lnTo>
                    <a:pt x="1929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813" y="5812718"/>
              <a:ext cx="178142" cy="2456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5544" y="5820633"/>
              <a:ext cx="160045" cy="1528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8056" y="5820633"/>
              <a:ext cx="160019" cy="1528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639366" y="5714225"/>
              <a:ext cx="283210" cy="255270"/>
            </a:xfrm>
            <a:custGeom>
              <a:avLst/>
              <a:gdLst/>
              <a:ahLst/>
              <a:cxnLst/>
              <a:rect l="l" t="t" r="r" b="b"/>
              <a:pathLst>
                <a:path w="283210" h="255270">
                  <a:moveTo>
                    <a:pt x="88290" y="249428"/>
                  </a:moveTo>
                  <a:lnTo>
                    <a:pt x="59347" y="249428"/>
                  </a:lnTo>
                  <a:lnTo>
                    <a:pt x="59347" y="112268"/>
                  </a:lnTo>
                  <a:lnTo>
                    <a:pt x="59347" y="105918"/>
                  </a:lnTo>
                  <a:lnTo>
                    <a:pt x="0" y="105918"/>
                  </a:lnTo>
                  <a:lnTo>
                    <a:pt x="0" y="112268"/>
                  </a:lnTo>
                  <a:lnTo>
                    <a:pt x="28943" y="112268"/>
                  </a:lnTo>
                  <a:lnTo>
                    <a:pt x="28943" y="249428"/>
                  </a:lnTo>
                  <a:lnTo>
                    <a:pt x="0" y="249428"/>
                  </a:lnTo>
                  <a:lnTo>
                    <a:pt x="0" y="254508"/>
                  </a:lnTo>
                  <a:lnTo>
                    <a:pt x="88290" y="254508"/>
                  </a:lnTo>
                  <a:lnTo>
                    <a:pt x="88290" y="249428"/>
                  </a:lnTo>
                  <a:close/>
                </a:path>
                <a:path w="283210" h="255270">
                  <a:moveTo>
                    <a:pt x="282638" y="0"/>
                  </a:moveTo>
                  <a:lnTo>
                    <a:pt x="61087" y="0"/>
                  </a:lnTo>
                  <a:lnTo>
                    <a:pt x="61087" y="74993"/>
                  </a:lnTo>
                  <a:lnTo>
                    <a:pt x="66903" y="74993"/>
                  </a:lnTo>
                  <a:lnTo>
                    <a:pt x="70167" y="39103"/>
                  </a:lnTo>
                  <a:lnTo>
                    <a:pt x="82181" y="18110"/>
                  </a:lnTo>
                  <a:lnTo>
                    <a:pt x="106286" y="8255"/>
                  </a:lnTo>
                  <a:lnTo>
                    <a:pt x="145783" y="5803"/>
                  </a:lnTo>
                  <a:lnTo>
                    <a:pt x="153390" y="5803"/>
                  </a:lnTo>
                  <a:lnTo>
                    <a:pt x="153390" y="249072"/>
                  </a:lnTo>
                  <a:lnTo>
                    <a:pt x="116166" y="249072"/>
                  </a:lnTo>
                  <a:lnTo>
                    <a:pt x="116166" y="254863"/>
                  </a:lnTo>
                  <a:lnTo>
                    <a:pt x="227634" y="254863"/>
                  </a:lnTo>
                  <a:lnTo>
                    <a:pt x="227634" y="249072"/>
                  </a:lnTo>
                  <a:lnTo>
                    <a:pt x="190322" y="249072"/>
                  </a:lnTo>
                  <a:lnTo>
                    <a:pt x="190322" y="5803"/>
                  </a:lnTo>
                  <a:lnTo>
                    <a:pt x="198259" y="5803"/>
                  </a:lnTo>
                  <a:lnTo>
                    <a:pt x="237604" y="8255"/>
                  </a:lnTo>
                  <a:lnTo>
                    <a:pt x="261632" y="18110"/>
                  </a:lnTo>
                  <a:lnTo>
                    <a:pt x="273634" y="39103"/>
                  </a:lnTo>
                  <a:lnTo>
                    <a:pt x="276898" y="74993"/>
                  </a:lnTo>
                  <a:lnTo>
                    <a:pt x="282638" y="74993"/>
                  </a:lnTo>
                  <a:lnTo>
                    <a:pt x="2826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4918" y="5812721"/>
              <a:ext cx="132118" cy="1563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2652" y="5812723"/>
              <a:ext cx="105384" cy="1607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84122" y="5769973"/>
              <a:ext cx="113360" cy="2034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4807" y="6044973"/>
              <a:ext cx="162618" cy="774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0440" y="6044972"/>
              <a:ext cx="961997" cy="9567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19264" y="5925113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5044" y="0"/>
                  </a:moveTo>
                  <a:lnTo>
                    <a:pt x="15162" y="1932"/>
                  </a:lnTo>
                  <a:lnTo>
                    <a:pt x="7216" y="7240"/>
                  </a:lnTo>
                  <a:lnTo>
                    <a:pt x="1923" y="15189"/>
                  </a:lnTo>
                  <a:lnTo>
                    <a:pt x="0" y="25044"/>
                  </a:lnTo>
                  <a:lnTo>
                    <a:pt x="1923" y="34894"/>
                  </a:lnTo>
                  <a:lnTo>
                    <a:pt x="7216" y="42843"/>
                  </a:lnTo>
                  <a:lnTo>
                    <a:pt x="15162" y="48154"/>
                  </a:lnTo>
                  <a:lnTo>
                    <a:pt x="25044" y="50088"/>
                  </a:lnTo>
                  <a:lnTo>
                    <a:pt x="34918" y="48154"/>
                  </a:lnTo>
                  <a:lnTo>
                    <a:pt x="37362" y="46520"/>
                  </a:lnTo>
                  <a:lnTo>
                    <a:pt x="25044" y="46520"/>
                  </a:lnTo>
                  <a:lnTo>
                    <a:pt x="16616" y="44850"/>
                  </a:lnTo>
                  <a:lnTo>
                    <a:pt x="9912" y="40278"/>
                  </a:lnTo>
                  <a:lnTo>
                    <a:pt x="5484" y="33457"/>
                  </a:lnTo>
                  <a:lnTo>
                    <a:pt x="3886" y="25044"/>
                  </a:lnTo>
                  <a:lnTo>
                    <a:pt x="5484" y="16623"/>
                  </a:lnTo>
                  <a:lnTo>
                    <a:pt x="9912" y="9799"/>
                  </a:lnTo>
                  <a:lnTo>
                    <a:pt x="16616" y="5225"/>
                  </a:lnTo>
                  <a:lnTo>
                    <a:pt x="25044" y="3555"/>
                  </a:lnTo>
                  <a:lnTo>
                    <a:pt x="37347" y="3555"/>
                  </a:lnTo>
                  <a:lnTo>
                    <a:pt x="34918" y="1932"/>
                  </a:lnTo>
                  <a:lnTo>
                    <a:pt x="25044" y="0"/>
                  </a:lnTo>
                  <a:close/>
                </a:path>
                <a:path w="50164" h="50164">
                  <a:moveTo>
                    <a:pt x="37347" y="3555"/>
                  </a:moveTo>
                  <a:lnTo>
                    <a:pt x="25044" y="3555"/>
                  </a:lnTo>
                  <a:lnTo>
                    <a:pt x="33457" y="5225"/>
                  </a:lnTo>
                  <a:lnTo>
                    <a:pt x="40154" y="9799"/>
                  </a:lnTo>
                  <a:lnTo>
                    <a:pt x="44578" y="16623"/>
                  </a:lnTo>
                  <a:lnTo>
                    <a:pt x="46177" y="25044"/>
                  </a:lnTo>
                  <a:lnTo>
                    <a:pt x="44578" y="33457"/>
                  </a:lnTo>
                  <a:lnTo>
                    <a:pt x="40154" y="40278"/>
                  </a:lnTo>
                  <a:lnTo>
                    <a:pt x="33457" y="44850"/>
                  </a:lnTo>
                  <a:lnTo>
                    <a:pt x="25044" y="46520"/>
                  </a:lnTo>
                  <a:lnTo>
                    <a:pt x="37362" y="46520"/>
                  </a:lnTo>
                  <a:lnTo>
                    <a:pt x="42860" y="42843"/>
                  </a:lnTo>
                  <a:lnTo>
                    <a:pt x="48152" y="34894"/>
                  </a:lnTo>
                  <a:lnTo>
                    <a:pt x="50076" y="25044"/>
                  </a:lnTo>
                  <a:lnTo>
                    <a:pt x="48152" y="15189"/>
                  </a:lnTo>
                  <a:lnTo>
                    <a:pt x="42860" y="7240"/>
                  </a:lnTo>
                  <a:lnTo>
                    <a:pt x="37347" y="3555"/>
                  </a:lnTo>
                  <a:close/>
                </a:path>
                <a:path w="50164" h="50164">
                  <a:moveTo>
                    <a:pt x="33578" y="10579"/>
                  </a:moveTo>
                  <a:lnTo>
                    <a:pt x="15925" y="10579"/>
                  </a:lnTo>
                  <a:lnTo>
                    <a:pt x="15925" y="39535"/>
                  </a:lnTo>
                  <a:lnTo>
                    <a:pt x="19519" y="39535"/>
                  </a:lnTo>
                  <a:lnTo>
                    <a:pt x="19519" y="26657"/>
                  </a:lnTo>
                  <a:lnTo>
                    <a:pt x="29210" y="26657"/>
                  </a:lnTo>
                  <a:lnTo>
                    <a:pt x="33121" y="25984"/>
                  </a:lnTo>
                  <a:lnTo>
                    <a:pt x="36474" y="23698"/>
                  </a:lnTo>
                  <a:lnTo>
                    <a:pt x="19519" y="23698"/>
                  </a:lnTo>
                  <a:lnTo>
                    <a:pt x="19519" y="13614"/>
                  </a:lnTo>
                  <a:lnTo>
                    <a:pt x="36474" y="13614"/>
                  </a:lnTo>
                  <a:lnTo>
                    <a:pt x="36474" y="13398"/>
                  </a:lnTo>
                  <a:lnTo>
                    <a:pt x="33578" y="10579"/>
                  </a:lnTo>
                  <a:close/>
                </a:path>
                <a:path w="50164" h="50164">
                  <a:moveTo>
                    <a:pt x="29210" y="26657"/>
                  </a:moveTo>
                  <a:lnTo>
                    <a:pt x="25501" y="26657"/>
                  </a:lnTo>
                  <a:lnTo>
                    <a:pt x="33655" y="39535"/>
                  </a:lnTo>
                  <a:lnTo>
                    <a:pt x="37833" y="39535"/>
                  </a:lnTo>
                  <a:lnTo>
                    <a:pt x="29210" y="26657"/>
                  </a:lnTo>
                  <a:close/>
                </a:path>
                <a:path w="50164" h="50164">
                  <a:moveTo>
                    <a:pt x="36474" y="13614"/>
                  </a:moveTo>
                  <a:lnTo>
                    <a:pt x="29552" y="13614"/>
                  </a:lnTo>
                  <a:lnTo>
                    <a:pt x="32918" y="14541"/>
                  </a:lnTo>
                  <a:lnTo>
                    <a:pt x="32918" y="23494"/>
                  </a:lnTo>
                  <a:lnTo>
                    <a:pt x="26637" y="23698"/>
                  </a:lnTo>
                  <a:lnTo>
                    <a:pt x="36474" y="23698"/>
                  </a:lnTo>
                  <a:lnTo>
                    <a:pt x="36474" y="136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554220" cy="7772400"/>
            </a:xfrm>
            <a:custGeom>
              <a:avLst/>
              <a:gdLst/>
              <a:ahLst/>
              <a:cxnLst/>
              <a:rect l="l" t="t" r="r" b="b"/>
              <a:pathLst>
                <a:path w="4554220" h="7772400">
                  <a:moveTo>
                    <a:pt x="4553712" y="0"/>
                  </a:moveTo>
                  <a:lnTo>
                    <a:pt x="0" y="0"/>
                  </a:lnTo>
                  <a:lnTo>
                    <a:pt x="0" y="7772400"/>
                  </a:lnTo>
                  <a:lnTo>
                    <a:pt x="4553712" y="7772400"/>
                  </a:lnTo>
                  <a:lnTo>
                    <a:pt x="4553712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58800" y="817873"/>
            <a:ext cx="2496185" cy="21672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458470">
              <a:lnSpc>
                <a:spcPts val="4100"/>
              </a:lnSpc>
              <a:spcBef>
                <a:spcPts val="620"/>
              </a:spcBef>
              <a:tabLst>
                <a:tab pos="940435" algn="l"/>
              </a:tabLst>
            </a:pPr>
            <a:r>
              <a:rPr sz="3800" spc="-25" dirty="0">
                <a:solidFill>
                  <a:srgbClr val="FFFFFF"/>
                </a:solidFill>
              </a:rPr>
              <a:t>HOW DO</a:t>
            </a:r>
            <a:r>
              <a:rPr sz="3800" dirty="0">
                <a:solidFill>
                  <a:srgbClr val="FFFFFF"/>
                </a:solidFill>
              </a:rPr>
              <a:t>	</a:t>
            </a:r>
            <a:r>
              <a:rPr sz="3800" spc="-95" dirty="0">
                <a:solidFill>
                  <a:srgbClr val="FFFFFF"/>
                </a:solidFill>
              </a:rPr>
              <a:t>YOU</a:t>
            </a:r>
            <a:endParaRPr sz="3800"/>
          </a:p>
          <a:p>
            <a:pPr marL="12700" marR="5080">
              <a:lnSpc>
                <a:spcPts val="4100"/>
              </a:lnSpc>
            </a:pPr>
            <a:r>
              <a:rPr sz="3800" spc="-30" dirty="0">
                <a:solidFill>
                  <a:srgbClr val="C2CD23"/>
                </a:solidFill>
              </a:rPr>
              <a:t>ENVISION </a:t>
            </a:r>
            <a:r>
              <a:rPr sz="3800" spc="-20" dirty="0">
                <a:solidFill>
                  <a:srgbClr val="C2CD23"/>
                </a:solidFill>
              </a:rPr>
              <a:t>YOUR</a:t>
            </a:r>
            <a:endParaRPr sz="3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FIXED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ANNUITIES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169527" y="7234681"/>
            <a:ext cx="10160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Gotham Book"/>
                <a:cs typeface="Gotham Book"/>
              </a:rPr>
              <a:t>2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800" y="2900775"/>
            <a:ext cx="3540760" cy="3880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10" dirty="0">
                <a:solidFill>
                  <a:srgbClr val="C2CD23"/>
                </a:solidFill>
                <a:latin typeface="Gotham"/>
                <a:cs typeface="Gotham"/>
              </a:rPr>
              <a:t>RETIREMENT?</a:t>
            </a:r>
            <a:endParaRPr sz="3800">
              <a:latin typeface="Gotham"/>
              <a:cs typeface="Gotham"/>
            </a:endParaRPr>
          </a:p>
          <a:p>
            <a:pPr marL="12700" marR="693420">
              <a:lnSpc>
                <a:spcPct val="107200"/>
              </a:lnSpc>
              <a:spcBef>
                <a:spcPts val="2385"/>
              </a:spcBef>
            </a:pP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Throughout</a:t>
            </a:r>
            <a:r>
              <a:rPr sz="1400" spc="-8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your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working</a:t>
            </a:r>
            <a:r>
              <a:rPr sz="1400" spc="-8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life,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you’ve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likely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imagined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your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future.</a:t>
            </a:r>
            <a:r>
              <a:rPr sz="1400" spc="-8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Maybe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you’ve</a:t>
            </a:r>
            <a:r>
              <a:rPr sz="1400" spc="-8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pictured traveling</a:t>
            </a:r>
            <a:r>
              <a:rPr sz="1400" spc="-8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across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400" spc="-7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country,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spending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winters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down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south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or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taking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up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new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hobby.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400">
              <a:latin typeface="Gotham Book"/>
              <a:cs typeface="Gotham Book"/>
            </a:endParaRPr>
          </a:p>
          <a:p>
            <a:pPr marL="12700" marR="713740">
              <a:lnSpc>
                <a:spcPct val="107200"/>
              </a:lnSpc>
            </a:pP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In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fact,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retirement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may</a:t>
            </a:r>
            <a:r>
              <a:rPr sz="1400" spc="-3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be</a:t>
            </a:r>
            <a:r>
              <a:rPr sz="1400" spc="50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closer</a:t>
            </a:r>
            <a:r>
              <a:rPr sz="14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than</a:t>
            </a:r>
            <a:r>
              <a:rPr sz="14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it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seems.</a:t>
            </a:r>
            <a:r>
              <a:rPr sz="1400" spc="-5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That’s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Gotham Book"/>
                <a:cs typeface="Gotham Book"/>
              </a:rPr>
              <a:t>why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it’s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important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have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strategy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protect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and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build</a:t>
            </a:r>
            <a:r>
              <a:rPr sz="1400" spc="-4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income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you’ll</a:t>
            </a:r>
            <a:r>
              <a:rPr sz="1400" spc="-5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need</a:t>
            </a:r>
            <a:r>
              <a:rPr sz="1400" spc="-5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FFFFFF"/>
                </a:solidFill>
                <a:latin typeface="Gotham Book"/>
                <a:cs typeface="Gotham Book"/>
              </a:rPr>
              <a:t>to</a:t>
            </a:r>
            <a:r>
              <a:rPr sz="1400" spc="-5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achieve</a:t>
            </a:r>
            <a:r>
              <a:rPr sz="1400" spc="-55" dirty="0">
                <a:solidFill>
                  <a:srgbClr val="FFFFF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Gotham Book"/>
                <a:cs typeface="Gotham Book"/>
              </a:rPr>
              <a:t>your </a:t>
            </a:r>
            <a:r>
              <a:rPr sz="1400" spc="-10" dirty="0">
                <a:solidFill>
                  <a:srgbClr val="FFFFFF"/>
                </a:solidFill>
                <a:latin typeface="Gotham Book"/>
                <a:cs typeface="Gotham Book"/>
              </a:rPr>
              <a:t>dreams.</a:t>
            </a:r>
            <a:endParaRPr sz="14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3816" y="5193309"/>
            <a:ext cx="2814955" cy="2579370"/>
          </a:xfrm>
          <a:custGeom>
            <a:avLst/>
            <a:gdLst/>
            <a:ahLst/>
            <a:cxnLst/>
            <a:rect l="l" t="t" r="r" b="b"/>
            <a:pathLst>
              <a:path w="2814954" h="2579370">
                <a:moveTo>
                  <a:pt x="2814586" y="0"/>
                </a:moveTo>
                <a:lnTo>
                  <a:pt x="0" y="2579090"/>
                </a:lnTo>
                <a:lnTo>
                  <a:pt x="2814586" y="2579090"/>
                </a:lnTo>
                <a:lnTo>
                  <a:pt x="2814586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0" y="574548"/>
            <a:ext cx="9486900" cy="947419"/>
          </a:xfrm>
          <a:prstGeom prst="rect">
            <a:avLst/>
          </a:prstGeom>
          <a:solidFill>
            <a:srgbClr val="006A71"/>
          </a:solidFill>
        </p:spPr>
        <p:txBody>
          <a:bodyPr vert="horz" wrap="square" lIns="0" tIns="2920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9"/>
              </a:spcBef>
            </a:pPr>
            <a:endParaRPr/>
          </a:p>
          <a:p>
            <a:pPr marL="800100">
              <a:lnSpc>
                <a:spcPct val="100000"/>
              </a:lnSpc>
            </a:pPr>
            <a:r>
              <a:rPr spc="-30" dirty="0">
                <a:solidFill>
                  <a:srgbClr val="FFFFFF"/>
                </a:solidFill>
              </a:rPr>
              <a:t>WHAT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ARE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YOUR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FINANCIAL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GOALS?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400" y="6736080"/>
            <a:ext cx="60426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Company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cannot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give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legal,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tax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accounting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advice.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Your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personal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tax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advisor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can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provide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important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information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respect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purchase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this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annuity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contract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its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taxation.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1894837"/>
            <a:ext cx="7583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As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you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think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about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your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financial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future,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these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may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be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questions</a:t>
            </a:r>
            <a:r>
              <a:rPr sz="1400" b="1" spc="-45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4D4D4F"/>
                </a:solidFill>
                <a:latin typeface="Gotham"/>
                <a:cs typeface="Gotham"/>
              </a:rPr>
              <a:t>you’ve</a:t>
            </a:r>
            <a:r>
              <a:rPr sz="1400" b="1" spc="-40" dirty="0">
                <a:solidFill>
                  <a:srgbClr val="4D4D4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4D4D4F"/>
                </a:solidFill>
                <a:latin typeface="Gotham"/>
                <a:cs typeface="Gotham"/>
              </a:rPr>
              <a:t>considered: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5654062"/>
            <a:ext cx="66376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An</a:t>
            </a:r>
            <a:r>
              <a:rPr sz="1400" b="1" spc="-2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annuity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may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be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the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right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solution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to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help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you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accomplish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these</a:t>
            </a:r>
            <a:r>
              <a:rPr sz="1400" b="1" spc="-2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06A71"/>
                </a:solidFill>
                <a:latin typeface="Gotham"/>
                <a:cs typeface="Gotham"/>
              </a:rPr>
              <a:t>goals.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8111" y="2685158"/>
            <a:ext cx="5782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How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ensure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have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regular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won’t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outlive?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15567" y="2578641"/>
            <a:ext cx="551815" cy="443230"/>
            <a:chOff x="1115567" y="2578641"/>
            <a:chExt cx="551815" cy="443230"/>
          </a:xfrm>
        </p:grpSpPr>
        <p:sp>
          <p:nvSpPr>
            <p:cNvPr id="9" name="object 9"/>
            <p:cNvSpPr/>
            <p:nvPr/>
          </p:nvSpPr>
          <p:spPr>
            <a:xfrm>
              <a:off x="1125092" y="2842012"/>
              <a:ext cx="424180" cy="170180"/>
            </a:xfrm>
            <a:custGeom>
              <a:avLst/>
              <a:gdLst/>
              <a:ahLst/>
              <a:cxnLst/>
              <a:rect l="l" t="t" r="r" b="b"/>
              <a:pathLst>
                <a:path w="424180" h="170180">
                  <a:moveTo>
                    <a:pt x="0" y="76390"/>
                  </a:moveTo>
                  <a:lnTo>
                    <a:pt x="33947" y="42443"/>
                  </a:lnTo>
                  <a:lnTo>
                    <a:pt x="135801" y="144284"/>
                  </a:lnTo>
                  <a:lnTo>
                    <a:pt x="110337" y="169748"/>
                  </a:lnTo>
                </a:path>
                <a:path w="424180" h="170180">
                  <a:moveTo>
                    <a:pt x="321881" y="37210"/>
                  </a:moveTo>
                  <a:lnTo>
                    <a:pt x="385914" y="3086"/>
                  </a:lnTo>
                  <a:lnTo>
                    <a:pt x="394332" y="349"/>
                  </a:lnTo>
                  <a:lnTo>
                    <a:pt x="403002" y="347"/>
                  </a:lnTo>
                  <a:lnTo>
                    <a:pt x="411139" y="3077"/>
                  </a:lnTo>
                  <a:lnTo>
                    <a:pt x="417956" y="8534"/>
                  </a:lnTo>
                  <a:lnTo>
                    <a:pt x="423435" y="18685"/>
                  </a:lnTo>
                  <a:lnTo>
                    <a:pt x="424056" y="29560"/>
                  </a:lnTo>
                  <a:lnTo>
                    <a:pt x="420185" y="39657"/>
                  </a:lnTo>
                  <a:lnTo>
                    <a:pt x="288163" y="125399"/>
                  </a:lnTo>
                  <a:lnTo>
                    <a:pt x="252031" y="135801"/>
                  </a:lnTo>
                  <a:lnTo>
                    <a:pt x="156286" y="135801"/>
                  </a:lnTo>
                  <a:lnTo>
                    <a:pt x="148602" y="135801"/>
                  </a:lnTo>
                  <a:lnTo>
                    <a:pt x="141236" y="138849"/>
                  </a:lnTo>
                  <a:lnTo>
                    <a:pt x="135801" y="144284"/>
                  </a:lnTo>
                </a:path>
                <a:path w="424180" h="170180">
                  <a:moveTo>
                    <a:pt x="186728" y="67906"/>
                  </a:moveTo>
                  <a:lnTo>
                    <a:pt x="295617" y="67906"/>
                  </a:lnTo>
                  <a:lnTo>
                    <a:pt x="305533" y="66078"/>
                  </a:lnTo>
                  <a:lnTo>
                    <a:pt x="313953" y="61023"/>
                  </a:lnTo>
                  <a:lnTo>
                    <a:pt x="319920" y="53387"/>
                  </a:lnTo>
                  <a:lnTo>
                    <a:pt x="322478" y="43814"/>
                  </a:lnTo>
                  <a:lnTo>
                    <a:pt x="320873" y="33428"/>
                  </a:lnTo>
                  <a:lnTo>
                    <a:pt x="315499" y="24891"/>
                  </a:lnTo>
                  <a:lnTo>
                    <a:pt x="307258" y="19108"/>
                  </a:lnTo>
                  <a:lnTo>
                    <a:pt x="297053" y="16979"/>
                  </a:lnTo>
                  <a:lnTo>
                    <a:pt x="214439" y="16979"/>
                  </a:lnTo>
                  <a:lnTo>
                    <a:pt x="208254" y="16979"/>
                  </a:lnTo>
                  <a:lnTo>
                    <a:pt x="202272" y="15265"/>
                  </a:lnTo>
                  <a:lnTo>
                    <a:pt x="196951" y="12115"/>
                  </a:lnTo>
                  <a:lnTo>
                    <a:pt x="189017" y="8106"/>
                  </a:lnTo>
                  <a:lnTo>
                    <a:pt x="177738" y="4176"/>
                  </a:lnTo>
                  <a:lnTo>
                    <a:pt x="162899" y="1187"/>
                  </a:lnTo>
                  <a:lnTo>
                    <a:pt x="144284" y="0"/>
                  </a:lnTo>
                  <a:lnTo>
                    <a:pt x="103306" y="7957"/>
                  </a:lnTo>
                  <a:lnTo>
                    <a:pt x="71078" y="25463"/>
                  </a:lnTo>
                  <a:lnTo>
                    <a:pt x="49990" y="42969"/>
                  </a:lnTo>
                  <a:lnTo>
                    <a:pt x="42430" y="50926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55731" y="2615222"/>
              <a:ext cx="271780" cy="201295"/>
            </a:xfrm>
            <a:custGeom>
              <a:avLst/>
              <a:gdLst/>
              <a:ahLst/>
              <a:cxnLst/>
              <a:rect l="l" t="t" r="r" b="b"/>
              <a:pathLst>
                <a:path w="271780" h="201294">
                  <a:moveTo>
                    <a:pt x="98996" y="0"/>
                  </a:moveTo>
                  <a:lnTo>
                    <a:pt x="68657" y="24077"/>
                  </a:lnTo>
                  <a:lnTo>
                    <a:pt x="45250" y="54965"/>
                  </a:lnTo>
                  <a:lnTo>
                    <a:pt x="30177" y="91254"/>
                  </a:lnTo>
                  <a:lnTo>
                    <a:pt x="24841" y="131533"/>
                  </a:lnTo>
                  <a:lnTo>
                    <a:pt x="0" y="131533"/>
                  </a:lnTo>
                  <a:lnTo>
                    <a:pt x="45110" y="201231"/>
                  </a:lnTo>
                  <a:lnTo>
                    <a:pt x="90284" y="131533"/>
                  </a:lnTo>
                  <a:lnTo>
                    <a:pt x="64503" y="131533"/>
                  </a:lnTo>
                  <a:lnTo>
                    <a:pt x="73453" y="87193"/>
                  </a:lnTo>
                  <a:lnTo>
                    <a:pt x="97859" y="50950"/>
                  </a:lnTo>
                  <a:lnTo>
                    <a:pt x="134058" y="26497"/>
                  </a:lnTo>
                  <a:lnTo>
                    <a:pt x="178384" y="17526"/>
                  </a:lnTo>
                  <a:lnTo>
                    <a:pt x="206358" y="20989"/>
                  </a:lnTo>
                  <a:lnTo>
                    <a:pt x="231801" y="30813"/>
                  </a:lnTo>
                  <a:lnTo>
                    <a:pt x="253866" y="46147"/>
                  </a:lnTo>
                  <a:lnTo>
                    <a:pt x="271703" y="66141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81941" y="2588166"/>
              <a:ext cx="175895" cy="73025"/>
            </a:xfrm>
            <a:custGeom>
              <a:avLst/>
              <a:gdLst/>
              <a:ahLst/>
              <a:cxnLst/>
              <a:rect l="l" t="t" r="r" b="b"/>
              <a:pathLst>
                <a:path w="175894" h="73025">
                  <a:moveTo>
                    <a:pt x="175348" y="72610"/>
                  </a:moveTo>
                  <a:lnTo>
                    <a:pt x="146684" y="23583"/>
                  </a:lnTo>
                  <a:lnTo>
                    <a:pt x="118864" y="1193"/>
                  </a:lnTo>
                  <a:lnTo>
                    <a:pt x="75448" y="0"/>
                  </a:lnTo>
                  <a:lnTo>
                    <a:pt x="0" y="14559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858192" y="3733138"/>
            <a:ext cx="6570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earn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competitive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rate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return,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defer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taxes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protect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my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assets?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118532" y="3620787"/>
            <a:ext cx="463550" cy="463550"/>
            <a:chOff x="1118532" y="3620787"/>
            <a:chExt cx="463550" cy="46355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1359" y="3777378"/>
              <a:ext cx="194043" cy="1940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28057" y="3674089"/>
              <a:ext cx="400685" cy="400685"/>
            </a:xfrm>
            <a:custGeom>
              <a:avLst/>
              <a:gdLst/>
              <a:ahLst/>
              <a:cxnLst/>
              <a:rect l="l" t="t" r="r" b="b"/>
              <a:pathLst>
                <a:path w="400684" h="400685">
                  <a:moveTo>
                    <a:pt x="348945" y="200317"/>
                  </a:moveTo>
                  <a:lnTo>
                    <a:pt x="341367" y="247291"/>
                  </a:lnTo>
                  <a:lnTo>
                    <a:pt x="320267" y="288088"/>
                  </a:lnTo>
                  <a:lnTo>
                    <a:pt x="288092" y="320258"/>
                  </a:lnTo>
                  <a:lnTo>
                    <a:pt x="247293" y="341356"/>
                  </a:lnTo>
                  <a:lnTo>
                    <a:pt x="200317" y="348932"/>
                  </a:lnTo>
                  <a:lnTo>
                    <a:pt x="153342" y="341356"/>
                  </a:lnTo>
                  <a:lnTo>
                    <a:pt x="112545" y="320258"/>
                  </a:lnTo>
                  <a:lnTo>
                    <a:pt x="80375" y="288088"/>
                  </a:lnTo>
                  <a:lnTo>
                    <a:pt x="59278" y="247291"/>
                  </a:lnTo>
                  <a:lnTo>
                    <a:pt x="51701" y="200317"/>
                  </a:lnTo>
                  <a:lnTo>
                    <a:pt x="59278" y="153342"/>
                  </a:lnTo>
                  <a:lnTo>
                    <a:pt x="80375" y="112545"/>
                  </a:lnTo>
                  <a:lnTo>
                    <a:pt x="112545" y="80375"/>
                  </a:lnTo>
                  <a:lnTo>
                    <a:pt x="153342" y="59278"/>
                  </a:lnTo>
                  <a:lnTo>
                    <a:pt x="200317" y="51701"/>
                  </a:lnTo>
                  <a:lnTo>
                    <a:pt x="247293" y="59278"/>
                  </a:lnTo>
                  <a:lnTo>
                    <a:pt x="288092" y="80375"/>
                  </a:lnTo>
                  <a:lnTo>
                    <a:pt x="320267" y="112545"/>
                  </a:lnTo>
                  <a:lnTo>
                    <a:pt x="341367" y="153342"/>
                  </a:lnTo>
                  <a:lnTo>
                    <a:pt x="348945" y="200317"/>
                  </a:lnTo>
                  <a:close/>
                </a:path>
                <a:path w="400684" h="400685">
                  <a:moveTo>
                    <a:pt x="369265" y="92646"/>
                  </a:moveTo>
                  <a:lnTo>
                    <a:pt x="382546" y="117012"/>
                  </a:lnTo>
                  <a:lnTo>
                    <a:pt x="392398" y="143276"/>
                  </a:lnTo>
                  <a:lnTo>
                    <a:pt x="398526" y="171143"/>
                  </a:lnTo>
                  <a:lnTo>
                    <a:pt x="400634" y="200317"/>
                  </a:lnTo>
                  <a:lnTo>
                    <a:pt x="395343" y="246247"/>
                  </a:lnTo>
                  <a:lnTo>
                    <a:pt x="380273" y="288410"/>
                  </a:lnTo>
                  <a:lnTo>
                    <a:pt x="356626" y="325604"/>
                  </a:lnTo>
                  <a:lnTo>
                    <a:pt x="325604" y="356626"/>
                  </a:lnTo>
                  <a:lnTo>
                    <a:pt x="288410" y="380273"/>
                  </a:lnTo>
                  <a:lnTo>
                    <a:pt x="246247" y="395343"/>
                  </a:lnTo>
                  <a:lnTo>
                    <a:pt x="200317" y="400634"/>
                  </a:lnTo>
                  <a:lnTo>
                    <a:pt x="154386" y="395343"/>
                  </a:lnTo>
                  <a:lnTo>
                    <a:pt x="112223" y="380273"/>
                  </a:lnTo>
                  <a:lnTo>
                    <a:pt x="75029" y="356626"/>
                  </a:lnTo>
                  <a:lnTo>
                    <a:pt x="44008" y="325604"/>
                  </a:lnTo>
                  <a:lnTo>
                    <a:pt x="20360" y="288410"/>
                  </a:lnTo>
                  <a:lnTo>
                    <a:pt x="5290" y="246247"/>
                  </a:lnTo>
                  <a:lnTo>
                    <a:pt x="0" y="200317"/>
                  </a:lnTo>
                  <a:lnTo>
                    <a:pt x="5290" y="154386"/>
                  </a:lnTo>
                  <a:lnTo>
                    <a:pt x="20360" y="112223"/>
                  </a:lnTo>
                  <a:lnTo>
                    <a:pt x="44008" y="75029"/>
                  </a:lnTo>
                  <a:lnTo>
                    <a:pt x="75029" y="44008"/>
                  </a:lnTo>
                  <a:lnTo>
                    <a:pt x="112223" y="20360"/>
                  </a:lnTo>
                  <a:lnTo>
                    <a:pt x="154386" y="5290"/>
                  </a:lnTo>
                  <a:lnTo>
                    <a:pt x="200317" y="0"/>
                  </a:lnTo>
                  <a:lnTo>
                    <a:pt x="229729" y="2144"/>
                  </a:lnTo>
                  <a:lnTo>
                    <a:pt x="257813" y="8375"/>
                  </a:lnTo>
                  <a:lnTo>
                    <a:pt x="284263" y="18388"/>
                  </a:lnTo>
                  <a:lnTo>
                    <a:pt x="308775" y="31877"/>
                  </a:lnTo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8354" y="3620787"/>
              <a:ext cx="263347" cy="26334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115573" y="4658526"/>
            <a:ext cx="393065" cy="467359"/>
            <a:chOff x="1115573" y="4658526"/>
            <a:chExt cx="393065" cy="467359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8195" y="4768495"/>
              <a:ext cx="247243" cy="24724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25098" y="4668051"/>
              <a:ext cx="374015" cy="448309"/>
            </a:xfrm>
            <a:custGeom>
              <a:avLst/>
              <a:gdLst/>
              <a:ahLst/>
              <a:cxnLst/>
              <a:rect l="l" t="t" r="r" b="b"/>
              <a:pathLst>
                <a:path w="374015" h="448310">
                  <a:moveTo>
                    <a:pt x="186893" y="448132"/>
                  </a:moveTo>
                  <a:lnTo>
                    <a:pt x="141558" y="431490"/>
                  </a:lnTo>
                  <a:lnTo>
                    <a:pt x="101352" y="407829"/>
                  </a:lnTo>
                  <a:lnTo>
                    <a:pt x="66816" y="378011"/>
                  </a:lnTo>
                  <a:lnTo>
                    <a:pt x="38681" y="342947"/>
                  </a:lnTo>
                  <a:lnTo>
                    <a:pt x="17679" y="303548"/>
                  </a:lnTo>
                  <a:lnTo>
                    <a:pt x="4541" y="260726"/>
                  </a:lnTo>
                  <a:lnTo>
                    <a:pt x="0" y="215392"/>
                  </a:lnTo>
                  <a:lnTo>
                    <a:pt x="0" y="63309"/>
                  </a:lnTo>
                  <a:lnTo>
                    <a:pt x="186893" y="0"/>
                  </a:lnTo>
                  <a:lnTo>
                    <a:pt x="373443" y="63309"/>
                  </a:lnTo>
                  <a:lnTo>
                    <a:pt x="373024" y="216674"/>
                  </a:lnTo>
                  <a:lnTo>
                    <a:pt x="368318" y="261744"/>
                  </a:lnTo>
                  <a:lnTo>
                    <a:pt x="355115" y="304306"/>
                  </a:lnTo>
                  <a:lnTo>
                    <a:pt x="334138" y="343465"/>
                  </a:lnTo>
                  <a:lnTo>
                    <a:pt x="306106" y="378323"/>
                  </a:lnTo>
                  <a:lnTo>
                    <a:pt x="271740" y="407985"/>
                  </a:lnTo>
                  <a:lnTo>
                    <a:pt x="231762" y="431553"/>
                  </a:lnTo>
                  <a:lnTo>
                    <a:pt x="186893" y="448132"/>
                  </a:lnTo>
                  <a:close/>
                </a:path>
              </a:pathLst>
            </a:custGeom>
            <a:ln w="190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58192" y="4772736"/>
            <a:ext cx="5733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there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way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protect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my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loved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ones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from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large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tax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burden?</a:t>
            </a:r>
            <a:endParaRPr sz="1400">
              <a:latin typeface="Gotham Book"/>
              <a:cs typeface="Gotham Book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FIXED</a:t>
            </a:r>
            <a:r>
              <a:rPr spc="-4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396348" y="7234681"/>
            <a:ext cx="10350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034549"/>
                </a:solidFill>
                <a:latin typeface="Gotham Book"/>
                <a:cs typeface="Gotham Book"/>
              </a:rPr>
              <a:t>3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WHAT</a:t>
            </a:r>
            <a:r>
              <a:rPr spc="-4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AN</a:t>
            </a:r>
            <a:r>
              <a:rPr spc="-40" dirty="0"/>
              <a:t> </a:t>
            </a:r>
            <a:r>
              <a:rPr spc="-10" dirty="0"/>
              <a:t>ANNUITY?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8800" y="5493001"/>
            <a:ext cx="8375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Annuities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are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the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only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vehicle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that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06A71"/>
                </a:solidFill>
                <a:latin typeface="Gotham"/>
                <a:cs typeface="Gotham"/>
              </a:rPr>
              <a:t>provides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a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06A71"/>
                </a:solidFill>
                <a:latin typeface="Gotham"/>
                <a:cs typeface="Gotham"/>
              </a:rPr>
              <a:t>guaranteed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stream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of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income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for</a:t>
            </a:r>
            <a:r>
              <a:rPr sz="1400" b="1" spc="-35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06A71"/>
                </a:solidFill>
                <a:latin typeface="Gotham"/>
                <a:cs typeface="Gotham"/>
              </a:rPr>
              <a:t>your</a:t>
            </a:r>
            <a:r>
              <a:rPr sz="1400" b="1" spc="-30" dirty="0">
                <a:solidFill>
                  <a:srgbClr val="006A71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06A71"/>
                </a:solidFill>
                <a:latin typeface="Gotham"/>
                <a:cs typeface="Gotham"/>
              </a:rPr>
              <a:t>lifetime.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00" y="1126484"/>
            <a:ext cx="6777990" cy="127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contract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between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insurance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company.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400">
              <a:latin typeface="Gotham Book"/>
              <a:cs typeface="Gotham Book"/>
            </a:endParaRPr>
          </a:p>
          <a:p>
            <a:pPr marL="857885">
              <a:lnSpc>
                <a:spcPct val="100000"/>
              </a:lnSpc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Guaranteed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life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</a:pPr>
            <a:endParaRPr sz="1400">
              <a:latin typeface="Gotham Book"/>
              <a:cs typeface="Gotham Book"/>
            </a:endParaRPr>
          </a:p>
          <a:p>
            <a:pPr marL="857885">
              <a:lnSpc>
                <a:spcPct val="100000"/>
              </a:lnSpc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accumulation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vehicle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with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potential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tax-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deferred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growth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2087" y="1719238"/>
            <a:ext cx="305435" cy="290195"/>
            <a:chOff x="1002087" y="1719238"/>
            <a:chExt cx="305435" cy="29019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625" y="1746762"/>
              <a:ext cx="224773" cy="1707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02087" y="1719238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4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2087" y="2174064"/>
            <a:ext cx="305435" cy="290195"/>
            <a:chOff x="1002087" y="2174064"/>
            <a:chExt cx="305435" cy="29019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2625" y="2201590"/>
              <a:ext cx="224773" cy="17072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02087" y="217406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4" h="290194">
                  <a:moveTo>
                    <a:pt x="135756" y="0"/>
                  </a:moveTo>
                  <a:lnTo>
                    <a:pt x="88519" y="10418"/>
                  </a:lnTo>
                  <a:lnTo>
                    <a:pt x="47189" y="36637"/>
                  </a:lnTo>
                  <a:lnTo>
                    <a:pt x="6916" y="99274"/>
                  </a:lnTo>
                  <a:lnTo>
                    <a:pt x="0" y="136228"/>
                  </a:lnTo>
                  <a:lnTo>
                    <a:pt x="2981" y="173683"/>
                  </a:lnTo>
                  <a:lnTo>
                    <a:pt x="17559" y="213708"/>
                  </a:lnTo>
                  <a:lnTo>
                    <a:pt x="40841" y="245702"/>
                  </a:lnTo>
                  <a:lnTo>
                    <a:pt x="70747" y="269320"/>
                  </a:lnTo>
                  <a:lnTo>
                    <a:pt x="142107" y="290049"/>
                  </a:lnTo>
                  <a:lnTo>
                    <a:pt x="179402" y="286470"/>
                  </a:lnTo>
                  <a:lnTo>
                    <a:pt x="246818" y="249702"/>
                  </a:lnTo>
                  <a:lnTo>
                    <a:pt x="272779" y="215822"/>
                  </a:lnTo>
                  <a:lnTo>
                    <a:pt x="288419" y="169435"/>
                  </a:lnTo>
                  <a:lnTo>
                    <a:pt x="289924" y="144970"/>
                  </a:lnTo>
                  <a:lnTo>
                    <a:pt x="287143" y="120572"/>
                  </a:lnTo>
                  <a:lnTo>
                    <a:pt x="267349" y="143736"/>
                  </a:lnTo>
                  <a:lnTo>
                    <a:pt x="264224" y="164118"/>
                  </a:lnTo>
                  <a:lnTo>
                    <a:pt x="248484" y="201534"/>
                  </a:lnTo>
                  <a:lnTo>
                    <a:pt x="214621" y="236393"/>
                  </a:lnTo>
                  <a:lnTo>
                    <a:pt x="172176" y="254053"/>
                  </a:lnTo>
                  <a:lnTo>
                    <a:pt x="126838" y="254397"/>
                  </a:lnTo>
                  <a:lnTo>
                    <a:pt x="84295" y="237306"/>
                  </a:lnTo>
                  <a:lnTo>
                    <a:pt x="50237" y="202665"/>
                  </a:lnTo>
                  <a:lnTo>
                    <a:pt x="37872" y="175928"/>
                  </a:lnTo>
                  <a:lnTo>
                    <a:pt x="32562" y="146983"/>
                  </a:lnTo>
                  <a:lnTo>
                    <a:pt x="34496" y="117631"/>
                  </a:lnTo>
                  <a:lnTo>
                    <a:pt x="43862" y="89673"/>
                  </a:lnTo>
                  <a:lnTo>
                    <a:pt x="67736" y="55993"/>
                  </a:lnTo>
                  <a:lnTo>
                    <a:pt x="100840" y="33318"/>
                  </a:lnTo>
                  <a:lnTo>
                    <a:pt x="139463" y="22538"/>
                  </a:lnTo>
                  <a:lnTo>
                    <a:pt x="179895" y="24546"/>
                  </a:lnTo>
                  <a:lnTo>
                    <a:pt x="218423" y="40232"/>
                  </a:lnTo>
                  <a:lnTo>
                    <a:pt x="223873" y="41115"/>
                  </a:lnTo>
                  <a:lnTo>
                    <a:pt x="227950" y="38201"/>
                  </a:lnTo>
                  <a:lnTo>
                    <a:pt x="229305" y="33375"/>
                  </a:lnTo>
                  <a:lnTo>
                    <a:pt x="226590" y="28522"/>
                  </a:lnTo>
                  <a:lnTo>
                    <a:pt x="183560" y="5871"/>
                  </a:lnTo>
                  <a:lnTo>
                    <a:pt x="135756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104597" y="2834648"/>
            <a:ext cx="3154045" cy="2051685"/>
          </a:xfrm>
          <a:custGeom>
            <a:avLst/>
            <a:gdLst/>
            <a:ahLst/>
            <a:cxnLst/>
            <a:rect l="l" t="t" r="r" b="b"/>
            <a:pathLst>
              <a:path w="3154045" h="2051685">
                <a:moveTo>
                  <a:pt x="2734157" y="0"/>
                </a:moveTo>
                <a:lnTo>
                  <a:pt x="0" y="0"/>
                </a:lnTo>
                <a:lnTo>
                  <a:pt x="419544" y="1025537"/>
                </a:lnTo>
                <a:lnTo>
                  <a:pt x="25" y="2051037"/>
                </a:lnTo>
                <a:lnTo>
                  <a:pt x="2734157" y="2051088"/>
                </a:lnTo>
                <a:lnTo>
                  <a:pt x="3153702" y="1025537"/>
                </a:lnTo>
                <a:lnTo>
                  <a:pt x="2734157" y="0"/>
                </a:lnTo>
                <a:close/>
              </a:path>
            </a:pathLst>
          </a:custGeom>
          <a:solidFill>
            <a:srgbClr val="006A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08409" y="3076699"/>
            <a:ext cx="1897380" cy="1576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037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RECEIVE DISTRIBUTIONS</a:t>
            </a:r>
            <a:endParaRPr sz="14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  <a:spcBef>
                <a:spcPts val="450"/>
              </a:spcBef>
            </a:pPr>
            <a:r>
              <a:rPr sz="1400" b="1" spc="-35" dirty="0">
                <a:solidFill>
                  <a:srgbClr val="FFFFFF"/>
                </a:solidFill>
                <a:latin typeface="Gotham"/>
                <a:cs typeface="Gotham"/>
              </a:rPr>
              <a:t>You</a:t>
            </a:r>
            <a:r>
              <a:rPr sz="1400" b="1" spc="-7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receive</a:t>
            </a:r>
            <a:r>
              <a:rPr sz="1400" b="1" spc="-7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a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guaranteed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stream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of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payments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starting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immediately</a:t>
            </a:r>
            <a:r>
              <a:rPr sz="1400" b="1" spc="-3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or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in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the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future.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29585" y="2834641"/>
            <a:ext cx="2868295" cy="2051685"/>
          </a:xfrm>
          <a:custGeom>
            <a:avLst/>
            <a:gdLst/>
            <a:ahLst/>
            <a:cxnLst/>
            <a:rect l="l" t="t" r="r" b="b"/>
            <a:pathLst>
              <a:path w="2868295" h="2051685">
                <a:moveTo>
                  <a:pt x="2448750" y="0"/>
                </a:moveTo>
                <a:lnTo>
                  <a:pt x="0" y="0"/>
                </a:lnTo>
                <a:lnTo>
                  <a:pt x="400837" y="1025550"/>
                </a:lnTo>
                <a:lnTo>
                  <a:pt x="25" y="2051050"/>
                </a:lnTo>
                <a:lnTo>
                  <a:pt x="2448750" y="2051088"/>
                </a:lnTo>
                <a:lnTo>
                  <a:pt x="2868295" y="1025550"/>
                </a:lnTo>
                <a:lnTo>
                  <a:pt x="2448750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195826" y="3015054"/>
            <a:ext cx="1696085" cy="163322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ACCUMULATE</a:t>
            </a:r>
            <a:endParaRPr sz="1400">
              <a:latin typeface="Gotham"/>
              <a:cs typeface="Gotham"/>
            </a:endParaRPr>
          </a:p>
          <a:p>
            <a:pPr marL="12700" marR="5080">
              <a:lnSpc>
                <a:spcPct val="100000"/>
              </a:lnSpc>
              <a:spcBef>
                <a:spcPts val="445"/>
              </a:spcBef>
            </a:pPr>
            <a:r>
              <a:rPr sz="1400" b="1" spc="-25" dirty="0">
                <a:solidFill>
                  <a:srgbClr val="034549"/>
                </a:solidFill>
                <a:latin typeface="Gotham"/>
                <a:cs typeface="Gotham"/>
              </a:rPr>
              <a:t>Your</a:t>
            </a:r>
            <a:r>
              <a:rPr sz="1400" b="1" spc="-7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contributions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grow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on</a:t>
            </a:r>
            <a:r>
              <a:rPr sz="1400" b="1" spc="-4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50" dirty="0">
                <a:solidFill>
                  <a:srgbClr val="034549"/>
                </a:solidFill>
                <a:latin typeface="Gotham"/>
                <a:cs typeface="Gotham"/>
              </a:rPr>
              <a:t>a</a:t>
            </a:r>
            <a:endParaRPr sz="1400">
              <a:latin typeface="Gotham"/>
              <a:cs typeface="Gotham"/>
            </a:endParaRPr>
          </a:p>
          <a:p>
            <a:pPr marL="12700" marR="93345">
              <a:lnSpc>
                <a:spcPct val="100000"/>
              </a:lnSpc>
            </a:pPr>
            <a:r>
              <a:rPr sz="1400" b="1" spc="-20" dirty="0">
                <a:solidFill>
                  <a:srgbClr val="034549"/>
                </a:solidFill>
                <a:latin typeface="Gotham"/>
                <a:cs typeface="Gotham"/>
              </a:rPr>
              <a:t>tax-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deferred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basis</a:t>
            </a:r>
            <a:r>
              <a:rPr sz="1400" b="1" spc="-20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until</a:t>
            </a:r>
            <a:r>
              <a:rPr sz="1400" b="1" spc="-1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25" dirty="0">
                <a:solidFill>
                  <a:srgbClr val="034549"/>
                </a:solidFill>
                <a:latin typeface="Gotham"/>
                <a:cs typeface="Gotham"/>
              </a:rPr>
              <a:t>you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take</a:t>
            </a:r>
            <a:r>
              <a:rPr sz="1400" b="1" spc="-4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income</a:t>
            </a:r>
            <a:r>
              <a:rPr sz="1400" b="1" spc="-4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20" dirty="0">
                <a:solidFill>
                  <a:srgbClr val="034549"/>
                </a:solidFill>
                <a:latin typeface="Gotham"/>
                <a:cs typeface="Gotham"/>
              </a:rPr>
              <a:t>from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the</a:t>
            </a:r>
            <a:r>
              <a:rPr sz="1400" b="1" spc="-2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annuity.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94750" y="2834648"/>
            <a:ext cx="2744470" cy="2051685"/>
          </a:xfrm>
          <a:custGeom>
            <a:avLst/>
            <a:gdLst/>
            <a:ahLst/>
            <a:cxnLst/>
            <a:rect l="l" t="t" r="r" b="b"/>
            <a:pathLst>
              <a:path w="2744470" h="2051685">
                <a:moveTo>
                  <a:pt x="2324519" y="0"/>
                </a:moveTo>
                <a:lnTo>
                  <a:pt x="0" y="0"/>
                </a:lnTo>
                <a:lnTo>
                  <a:pt x="419544" y="1025537"/>
                </a:lnTo>
                <a:lnTo>
                  <a:pt x="0" y="2051075"/>
                </a:lnTo>
                <a:lnTo>
                  <a:pt x="2324519" y="2051075"/>
                </a:lnTo>
                <a:lnTo>
                  <a:pt x="2744063" y="1025537"/>
                </a:lnTo>
                <a:lnTo>
                  <a:pt x="2324519" y="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08657" y="3420743"/>
            <a:ext cx="145732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CONTRIBUTE</a:t>
            </a:r>
            <a:endParaRPr sz="1400">
              <a:latin typeface="Gotham"/>
              <a:cs typeface="Gotham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b="1" spc="-35" dirty="0">
                <a:solidFill>
                  <a:srgbClr val="FFFFFF"/>
                </a:solidFill>
                <a:latin typeface="Gotham"/>
                <a:cs typeface="Gotham"/>
              </a:rPr>
              <a:t>You</a:t>
            </a:r>
            <a:r>
              <a:rPr sz="1400" b="1" spc="-4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pay</a:t>
            </a:r>
            <a:r>
              <a:rPr sz="1400" b="1" spc="-3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a</a:t>
            </a:r>
            <a:r>
              <a:rPr sz="1400" b="1" spc="-3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lump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sum</a:t>
            </a:r>
            <a:r>
              <a:rPr sz="1400" b="1" spc="-1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or</a:t>
            </a:r>
            <a:r>
              <a:rPr sz="1400" b="1" spc="-1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series</a:t>
            </a:r>
            <a:r>
              <a:rPr sz="1400" b="1" spc="-15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Gotham"/>
                <a:cs typeface="Gotham"/>
              </a:rPr>
              <a:t>of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payments.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8800" y="6915685"/>
            <a:ext cx="3814445" cy="1479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claims-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paying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Company.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FIXED</a:t>
            </a:r>
            <a:r>
              <a:rPr spc="-7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61653" y="7234681"/>
            <a:ext cx="11112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4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708" y="4831257"/>
            <a:ext cx="3209925" cy="2941320"/>
          </a:xfrm>
          <a:custGeom>
            <a:avLst/>
            <a:gdLst/>
            <a:ahLst/>
            <a:cxnLst/>
            <a:rect l="l" t="t" r="r" b="b"/>
            <a:pathLst>
              <a:path w="3209925" h="2941320">
                <a:moveTo>
                  <a:pt x="3209696" y="0"/>
                </a:moveTo>
                <a:lnTo>
                  <a:pt x="0" y="2941142"/>
                </a:lnTo>
                <a:lnTo>
                  <a:pt x="3209696" y="2941142"/>
                </a:lnTo>
                <a:lnTo>
                  <a:pt x="3209696" y="0"/>
                </a:lnTo>
                <a:close/>
              </a:path>
            </a:pathLst>
          </a:custGeom>
          <a:solidFill>
            <a:srgbClr val="0345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787400" y="717243"/>
            <a:ext cx="37699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WHAT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FIXED</a:t>
            </a:r>
            <a:r>
              <a:rPr spc="-30" dirty="0"/>
              <a:t> </a:t>
            </a:r>
            <a:r>
              <a:rPr spc="-10" dirty="0"/>
              <a:t>ANNUITY?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400" y="1189632"/>
            <a:ext cx="81959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guarantees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rate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interval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over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specific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period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time.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annuities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be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deferred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immediate.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86913" y="2295144"/>
            <a:ext cx="3089275" cy="717550"/>
            <a:chOff x="2986913" y="2295144"/>
            <a:chExt cx="3089275" cy="717550"/>
          </a:xfrm>
        </p:grpSpPr>
        <p:sp>
          <p:nvSpPr>
            <p:cNvPr id="6" name="object 6"/>
            <p:cNvSpPr/>
            <p:nvPr/>
          </p:nvSpPr>
          <p:spPr>
            <a:xfrm>
              <a:off x="2990088" y="2295144"/>
              <a:ext cx="3086100" cy="717550"/>
            </a:xfrm>
            <a:custGeom>
              <a:avLst/>
              <a:gdLst/>
              <a:ahLst/>
              <a:cxnLst/>
              <a:rect l="l" t="t" r="r" b="b"/>
              <a:pathLst>
                <a:path w="3086100" h="717550">
                  <a:moveTo>
                    <a:pt x="3086100" y="0"/>
                  </a:moveTo>
                  <a:lnTo>
                    <a:pt x="0" y="0"/>
                  </a:lnTo>
                  <a:lnTo>
                    <a:pt x="0" y="717550"/>
                  </a:lnTo>
                  <a:lnTo>
                    <a:pt x="3086100" y="717550"/>
                  </a:lnTo>
                  <a:lnTo>
                    <a:pt x="3086100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90088" y="2295144"/>
              <a:ext cx="0" cy="714375"/>
            </a:xfrm>
            <a:custGeom>
              <a:avLst/>
              <a:gdLst/>
              <a:ahLst/>
              <a:cxnLst/>
              <a:rect l="l" t="t" r="r" b="b"/>
              <a:pathLst>
                <a:path h="714375">
                  <a:moveTo>
                    <a:pt x="0" y="71437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00100" y="2291969"/>
          <a:ext cx="8359140" cy="3060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6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5374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34549"/>
                          </a:solidFill>
                          <a:latin typeface="Gotham"/>
                          <a:cs typeface="Gotham"/>
                        </a:rPr>
                        <a:t>DEFERRED</a:t>
                      </a:r>
                      <a:endParaRPr sz="1400">
                        <a:latin typeface="Gotham"/>
                        <a:cs typeface="Gotham"/>
                      </a:endParaRPr>
                    </a:p>
                  </a:txBody>
                  <a:tcPr marL="0" marR="0" marT="4762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4902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IMMEDIATE</a:t>
                      </a:r>
                      <a:endParaRPr sz="1400">
                        <a:latin typeface="Gotham"/>
                        <a:cs typeface="Gotham"/>
                      </a:endParaRPr>
                    </a:p>
                  </a:txBody>
                  <a:tcPr marL="0" marR="0" marT="47625" marB="0">
                    <a:solidFill>
                      <a:srgbClr val="0345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6A71"/>
                          </a:solidFill>
                          <a:latin typeface="Gotham"/>
                          <a:cs typeface="Gotham"/>
                        </a:rPr>
                        <a:t>Objective</a:t>
                      </a:r>
                      <a:endParaRPr sz="14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965" marR="254000">
                        <a:lnSpc>
                          <a:spcPct val="107200"/>
                        </a:lnSpc>
                      </a:pP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Accumulate</a:t>
                      </a:r>
                      <a:r>
                        <a:rPr sz="14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assets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4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guaranteed</a:t>
                      </a:r>
                      <a:r>
                        <a:rPr sz="14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stream</a:t>
                      </a:r>
                      <a:r>
                        <a:rPr sz="14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4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income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deferred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basis</a:t>
                      </a:r>
                      <a:endParaRPr sz="1400">
                        <a:latin typeface="Gotham Book"/>
                        <a:cs typeface="Gotham Book"/>
                      </a:endParaRPr>
                    </a:p>
                  </a:txBody>
                  <a:tcPr marL="0" marR="0" marT="571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965" marR="220979">
                        <a:lnSpc>
                          <a:spcPct val="1072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Receive</a:t>
                      </a:r>
                      <a:r>
                        <a:rPr sz="1400" spc="-6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4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guaranteed</a:t>
                      </a:r>
                      <a:r>
                        <a:rPr sz="14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income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stream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</a:t>
                      </a:r>
                      <a:r>
                        <a:rPr sz="14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</a:t>
                      </a:r>
                      <a:r>
                        <a:rPr sz="14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immediate</a:t>
                      </a:r>
                      <a:r>
                        <a:rPr sz="14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basis</a:t>
                      </a:r>
                      <a:endParaRPr sz="1400">
                        <a:latin typeface="Gotham Book"/>
                        <a:cs typeface="Gotham Book"/>
                      </a:endParaRPr>
                    </a:p>
                  </a:txBody>
                  <a:tcPr marL="0" marR="0" marT="120014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006A71"/>
                          </a:solidFill>
                          <a:latin typeface="Gotham"/>
                          <a:cs typeface="Gotham"/>
                        </a:rPr>
                        <a:t>Purchasing</a:t>
                      </a:r>
                      <a:r>
                        <a:rPr sz="1400" b="1" spc="-65" dirty="0">
                          <a:solidFill>
                            <a:srgbClr val="006A71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6A71"/>
                          </a:solidFill>
                          <a:latin typeface="Gotham"/>
                          <a:cs typeface="Gotham"/>
                        </a:rPr>
                        <a:t>method</a:t>
                      </a:r>
                      <a:endParaRPr sz="14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965" marR="464184">
                        <a:lnSpc>
                          <a:spcPct val="107200"/>
                        </a:lnSpc>
                      </a:pP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Single</a:t>
                      </a:r>
                      <a:r>
                        <a:rPr sz="1400" spc="-1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premium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or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multiple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premium</a:t>
                      </a:r>
                      <a:r>
                        <a:rPr sz="14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payments</a:t>
                      </a:r>
                      <a:endParaRPr sz="1400">
                        <a:latin typeface="Gotham Book"/>
                        <a:cs typeface="Gotham Book"/>
                      </a:endParaRPr>
                    </a:p>
                  </a:txBody>
                  <a:tcPr marL="0" marR="0" marT="16764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Single</a:t>
                      </a:r>
                      <a:r>
                        <a:rPr sz="14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premium</a:t>
                      </a:r>
                      <a:r>
                        <a:rPr sz="1400" spc="-1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4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</a:t>
                      </a:r>
                      <a:endParaRPr sz="1400">
                        <a:latin typeface="Gotham Book"/>
                        <a:cs typeface="Gotham Book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7400" y="6915685"/>
            <a:ext cx="3909060" cy="1479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claims-paying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dirty="0"/>
              <a:t>FIXED</a:t>
            </a:r>
            <a:r>
              <a:rPr spc="-7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396476" y="7234681"/>
            <a:ext cx="103505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FFFFFF"/>
                </a:solidFill>
                <a:latin typeface="Gotham Book"/>
                <a:cs typeface="Gotham Book"/>
              </a:rPr>
              <a:t>5</a:t>
            </a:r>
            <a:endParaRPr sz="1000">
              <a:latin typeface="Gotham Book"/>
              <a:cs typeface="Gotham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5590" y="7175501"/>
            <a:ext cx="5129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Withdrawals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before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age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D4D4F"/>
                </a:solidFill>
                <a:latin typeface="Arial"/>
                <a:cs typeface="Arial"/>
              </a:rPr>
              <a:t>59½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result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95" dirty="0">
                <a:solidFill>
                  <a:srgbClr val="4D4D4F"/>
                </a:solidFill>
                <a:latin typeface="Arial"/>
                <a:cs typeface="Arial"/>
              </a:rPr>
              <a:t>10%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D4D4F"/>
                </a:solidFill>
                <a:latin typeface="Arial"/>
                <a:cs typeface="Arial"/>
              </a:rPr>
              <a:t>IRS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penalty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tax.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Withdrawals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do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participate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index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growth.</a:t>
            </a:r>
            <a:r>
              <a:rPr sz="800" spc="500" dirty="0">
                <a:solidFill>
                  <a:srgbClr val="4D4D4F"/>
                </a:solidFill>
                <a:latin typeface="Arial"/>
                <a:cs typeface="Arial"/>
              </a:rPr>
              <a:t> 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In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event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surrender,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charges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apply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any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penalty-free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amounts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taken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during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same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contract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year.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8800" y="7233919"/>
            <a:ext cx="1176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000" spc="-7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000" spc="-10" dirty="0">
                <a:solidFill>
                  <a:srgbClr val="4D4D4F"/>
                </a:solidFill>
                <a:latin typeface="Gotham Book"/>
                <a:cs typeface="Gotham Book"/>
              </a:rPr>
              <a:t>ANNUITIES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4701" y="7233919"/>
            <a:ext cx="1079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6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ADVANTAGES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FIXED</a:t>
            </a:r>
            <a:r>
              <a:rPr spc="-25" dirty="0"/>
              <a:t> </a:t>
            </a:r>
            <a:r>
              <a:rPr spc="-10" dirty="0"/>
              <a:t>ANNUITY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4227" y="999484"/>
            <a:ext cx="8641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annuities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offer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number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important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features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help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prepare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financially</a:t>
            </a:r>
            <a:r>
              <a:rPr sz="1400" spc="-1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future.</a:t>
            </a:r>
            <a:endParaRPr sz="1400">
              <a:latin typeface="Gotham Book"/>
              <a:cs typeface="Gotham Boo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8325" y="1507744"/>
            <a:ext cx="8693150" cy="5367020"/>
            <a:chOff x="568325" y="1507744"/>
            <a:chExt cx="8693150" cy="5367020"/>
          </a:xfrm>
        </p:grpSpPr>
        <p:sp>
          <p:nvSpPr>
            <p:cNvPr id="8" name="object 8"/>
            <p:cNvSpPr/>
            <p:nvPr/>
          </p:nvSpPr>
          <p:spPr>
            <a:xfrm>
              <a:off x="571500" y="1510919"/>
              <a:ext cx="1988820" cy="1066800"/>
            </a:xfrm>
            <a:custGeom>
              <a:avLst/>
              <a:gdLst/>
              <a:ahLst/>
              <a:cxnLst/>
              <a:rect l="l" t="t" r="r" b="b"/>
              <a:pathLst>
                <a:path w="1988820" h="1066800">
                  <a:moveTo>
                    <a:pt x="1988820" y="0"/>
                  </a:moveTo>
                  <a:lnTo>
                    <a:pt x="0" y="0"/>
                  </a:lnTo>
                  <a:lnTo>
                    <a:pt x="0" y="1066673"/>
                  </a:lnTo>
                  <a:lnTo>
                    <a:pt x="1988820" y="1066673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1500" y="2577591"/>
              <a:ext cx="1988820" cy="932180"/>
            </a:xfrm>
            <a:custGeom>
              <a:avLst/>
              <a:gdLst/>
              <a:ahLst/>
              <a:cxnLst/>
              <a:rect l="l" t="t" r="r" b="b"/>
              <a:pathLst>
                <a:path w="1988820" h="932179">
                  <a:moveTo>
                    <a:pt x="1988820" y="0"/>
                  </a:moveTo>
                  <a:lnTo>
                    <a:pt x="0" y="0"/>
                  </a:lnTo>
                  <a:lnTo>
                    <a:pt x="0" y="932180"/>
                  </a:lnTo>
                  <a:lnTo>
                    <a:pt x="1988820" y="932180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1500" y="3509772"/>
              <a:ext cx="1988820" cy="1151890"/>
            </a:xfrm>
            <a:custGeom>
              <a:avLst/>
              <a:gdLst/>
              <a:ahLst/>
              <a:cxnLst/>
              <a:rect l="l" t="t" r="r" b="b"/>
              <a:pathLst>
                <a:path w="1988820" h="1151889">
                  <a:moveTo>
                    <a:pt x="1988820" y="0"/>
                  </a:moveTo>
                  <a:lnTo>
                    <a:pt x="0" y="0"/>
                  </a:lnTo>
                  <a:lnTo>
                    <a:pt x="0" y="1151636"/>
                  </a:lnTo>
                  <a:lnTo>
                    <a:pt x="1988820" y="1151636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1500" y="4661408"/>
              <a:ext cx="1988820" cy="1061720"/>
            </a:xfrm>
            <a:custGeom>
              <a:avLst/>
              <a:gdLst/>
              <a:ahLst/>
              <a:cxnLst/>
              <a:rect l="l" t="t" r="r" b="b"/>
              <a:pathLst>
                <a:path w="1988820" h="1061720">
                  <a:moveTo>
                    <a:pt x="1988820" y="0"/>
                  </a:moveTo>
                  <a:lnTo>
                    <a:pt x="0" y="0"/>
                  </a:lnTo>
                  <a:lnTo>
                    <a:pt x="0" y="1061212"/>
                  </a:lnTo>
                  <a:lnTo>
                    <a:pt x="1988820" y="1061212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1500" y="5722620"/>
              <a:ext cx="1988820" cy="1149350"/>
            </a:xfrm>
            <a:custGeom>
              <a:avLst/>
              <a:gdLst/>
              <a:ahLst/>
              <a:cxnLst/>
              <a:rect l="l" t="t" r="r" b="b"/>
              <a:pathLst>
                <a:path w="1988820" h="1149350">
                  <a:moveTo>
                    <a:pt x="1988820" y="0"/>
                  </a:moveTo>
                  <a:lnTo>
                    <a:pt x="0" y="0"/>
                  </a:lnTo>
                  <a:lnTo>
                    <a:pt x="0" y="1148968"/>
                  </a:lnTo>
                  <a:lnTo>
                    <a:pt x="1988820" y="1148968"/>
                  </a:lnTo>
                  <a:lnTo>
                    <a:pt x="1988820" y="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55125" y="2577591"/>
              <a:ext cx="0" cy="932180"/>
            </a:xfrm>
            <a:custGeom>
              <a:avLst/>
              <a:gdLst/>
              <a:ahLst/>
              <a:cxnLst/>
              <a:rect l="l" t="t" r="r" b="b"/>
              <a:pathLst>
                <a:path h="932179">
                  <a:moveTo>
                    <a:pt x="0" y="93217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55125" y="3509772"/>
              <a:ext cx="0" cy="1151890"/>
            </a:xfrm>
            <a:custGeom>
              <a:avLst/>
              <a:gdLst/>
              <a:ahLst/>
              <a:cxnLst/>
              <a:rect l="l" t="t" r="r" b="b"/>
              <a:pathLst>
                <a:path h="1151889">
                  <a:moveTo>
                    <a:pt x="0" y="1151635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55125" y="4661408"/>
              <a:ext cx="0" cy="1061720"/>
            </a:xfrm>
            <a:custGeom>
              <a:avLst/>
              <a:gdLst/>
              <a:ahLst/>
              <a:cxnLst/>
              <a:rect l="l" t="t" r="r" b="b"/>
              <a:pathLst>
                <a:path h="1061720">
                  <a:moveTo>
                    <a:pt x="0" y="1061212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55125" y="5722620"/>
              <a:ext cx="0" cy="1146175"/>
            </a:xfrm>
            <a:custGeom>
              <a:avLst/>
              <a:gdLst/>
              <a:ahLst/>
              <a:cxnLst/>
              <a:rect l="l" t="t" r="r" b="b"/>
              <a:pathLst>
                <a:path h="1146175">
                  <a:moveTo>
                    <a:pt x="0" y="1145793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255125" y="1514094"/>
              <a:ext cx="0" cy="1063625"/>
            </a:xfrm>
            <a:custGeom>
              <a:avLst/>
              <a:gdLst/>
              <a:ahLst/>
              <a:cxnLst/>
              <a:rect l="l" t="t" r="r" b="b"/>
              <a:pathLst>
                <a:path h="1063625">
                  <a:moveTo>
                    <a:pt x="0" y="1063498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60320" y="2577591"/>
              <a:ext cx="6691630" cy="0"/>
            </a:xfrm>
            <a:custGeom>
              <a:avLst/>
              <a:gdLst/>
              <a:ahLst/>
              <a:cxnLst/>
              <a:rect l="l" t="t" r="r" b="b"/>
              <a:pathLst>
                <a:path w="6691630">
                  <a:moveTo>
                    <a:pt x="0" y="0"/>
                  </a:moveTo>
                  <a:lnTo>
                    <a:pt x="669163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60320" y="3509772"/>
              <a:ext cx="6691630" cy="0"/>
            </a:xfrm>
            <a:custGeom>
              <a:avLst/>
              <a:gdLst/>
              <a:ahLst/>
              <a:cxnLst/>
              <a:rect l="l" t="t" r="r" b="b"/>
              <a:pathLst>
                <a:path w="6691630">
                  <a:moveTo>
                    <a:pt x="0" y="0"/>
                  </a:moveTo>
                  <a:lnTo>
                    <a:pt x="669163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60320" y="4661408"/>
              <a:ext cx="6691630" cy="0"/>
            </a:xfrm>
            <a:custGeom>
              <a:avLst/>
              <a:gdLst/>
              <a:ahLst/>
              <a:cxnLst/>
              <a:rect l="l" t="t" r="r" b="b"/>
              <a:pathLst>
                <a:path w="6691630">
                  <a:moveTo>
                    <a:pt x="0" y="0"/>
                  </a:moveTo>
                  <a:lnTo>
                    <a:pt x="669163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60320" y="5722620"/>
              <a:ext cx="6691630" cy="0"/>
            </a:xfrm>
            <a:custGeom>
              <a:avLst/>
              <a:gdLst/>
              <a:ahLst/>
              <a:cxnLst/>
              <a:rect l="l" t="t" r="r" b="b"/>
              <a:pathLst>
                <a:path w="6691630">
                  <a:moveTo>
                    <a:pt x="0" y="0"/>
                  </a:moveTo>
                  <a:lnTo>
                    <a:pt x="669163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60320" y="6871589"/>
              <a:ext cx="6697980" cy="0"/>
            </a:xfrm>
            <a:custGeom>
              <a:avLst/>
              <a:gdLst/>
              <a:ahLst/>
              <a:cxnLst/>
              <a:rect l="l" t="t" r="r" b="b"/>
              <a:pathLst>
                <a:path w="6697980">
                  <a:moveTo>
                    <a:pt x="0" y="0"/>
                  </a:moveTo>
                  <a:lnTo>
                    <a:pt x="669798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60320" y="1510919"/>
              <a:ext cx="6697980" cy="0"/>
            </a:xfrm>
            <a:custGeom>
              <a:avLst/>
              <a:gdLst/>
              <a:ahLst/>
              <a:cxnLst/>
              <a:rect l="l" t="t" r="r" b="b"/>
              <a:pathLst>
                <a:path w="6697980">
                  <a:moveTo>
                    <a:pt x="0" y="0"/>
                  </a:moveTo>
                  <a:lnTo>
                    <a:pt x="6697980" y="0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500" y="1510919"/>
              <a:ext cx="1988820" cy="0"/>
            </a:xfrm>
            <a:custGeom>
              <a:avLst/>
              <a:gdLst/>
              <a:ahLst/>
              <a:cxnLst/>
              <a:rect l="l" t="t" r="r" b="b"/>
              <a:pathLst>
                <a:path w="1988820">
                  <a:moveTo>
                    <a:pt x="0" y="0"/>
                  </a:moveTo>
                  <a:lnTo>
                    <a:pt x="1988820" y="0"/>
                  </a:lnTo>
                </a:path>
              </a:pathLst>
            </a:custGeom>
            <a:ln w="6350">
              <a:solidFill>
                <a:srgbClr val="EBEB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500" y="6871589"/>
              <a:ext cx="1988820" cy="0"/>
            </a:xfrm>
            <a:custGeom>
              <a:avLst/>
              <a:gdLst/>
              <a:ahLst/>
              <a:cxnLst/>
              <a:rect l="l" t="t" r="r" b="b"/>
              <a:pathLst>
                <a:path w="1988820">
                  <a:moveTo>
                    <a:pt x="0" y="0"/>
                  </a:moveTo>
                  <a:lnTo>
                    <a:pt x="1988820" y="0"/>
                  </a:lnTo>
                </a:path>
              </a:pathLst>
            </a:custGeom>
            <a:ln w="6350">
              <a:solidFill>
                <a:srgbClr val="4D4D4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4550" y="1924874"/>
            <a:ext cx="769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30555A"/>
                </a:solidFill>
                <a:latin typeface="Gotham"/>
                <a:cs typeface="Gotham"/>
              </a:rPr>
              <a:t>Security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76220" y="1648015"/>
            <a:ext cx="5068570" cy="793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8745">
              <a:lnSpc>
                <a:spcPct val="100000"/>
              </a:lnSpc>
              <a:spcBef>
                <a:spcPts val="10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Conservative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vehicle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backed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by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life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insurance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company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reserves</a:t>
            </a:r>
            <a:endParaRPr sz="1200">
              <a:latin typeface="Gotham Book"/>
              <a:cs typeface="Gotham Book"/>
            </a:endParaRPr>
          </a:p>
          <a:p>
            <a:pPr marL="131445" indent="-118745">
              <a:lnSpc>
                <a:spcPct val="100000"/>
              </a:lnSpc>
              <a:spcBef>
                <a:spcPts val="86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Minimum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guaranteed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value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requirements</a:t>
            </a:r>
            <a:endParaRPr sz="1200">
              <a:latin typeface="Gotham Book"/>
              <a:cs typeface="Gotham Book"/>
            </a:endParaRPr>
          </a:p>
          <a:p>
            <a:pPr marL="131445" indent="-118745">
              <a:lnSpc>
                <a:spcPct val="100000"/>
              </a:lnSpc>
              <a:spcBef>
                <a:spcPts val="86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Never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lose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principal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credited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due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market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downturns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4550" y="2835400"/>
            <a:ext cx="1553845" cy="4165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380"/>
              </a:spcBef>
            </a:pP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Ability</a:t>
            </a:r>
            <a:r>
              <a:rPr sz="1400" b="1" spc="-15" dirty="0">
                <a:solidFill>
                  <a:srgbClr val="034549"/>
                </a:solidFill>
                <a:latin typeface="Gotham"/>
                <a:cs typeface="Gotham"/>
              </a:rPr>
              <a:t> </a:t>
            </a:r>
            <a:r>
              <a:rPr sz="1400" b="1" dirty="0">
                <a:solidFill>
                  <a:srgbClr val="034549"/>
                </a:solidFill>
                <a:latin typeface="Gotham"/>
                <a:cs typeface="Gotham"/>
              </a:rPr>
              <a:t>to</a:t>
            </a:r>
            <a:r>
              <a:rPr sz="1400" b="1" spc="-10" dirty="0">
                <a:solidFill>
                  <a:srgbClr val="034549"/>
                </a:solidFill>
                <a:latin typeface="Gotham"/>
                <a:cs typeface="Gotham"/>
              </a:rPr>
              <a:t> bypass probate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76220" y="2671621"/>
            <a:ext cx="594423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5080" indent="-118745">
              <a:lnSpc>
                <a:spcPct val="111100"/>
              </a:lnSpc>
              <a:spcBef>
                <a:spcPts val="100"/>
              </a:spcBef>
              <a:buClr>
                <a:srgbClr val="C2CD23"/>
              </a:buClr>
              <a:buChar char="•"/>
              <a:tabLst>
                <a:tab pos="130810" algn="l"/>
              </a:tabLst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When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properly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set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up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with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designated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beneficiary,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bypass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probate process</a:t>
            </a:r>
            <a:endParaRPr sz="1200">
              <a:latin typeface="Gotham Book"/>
              <a:cs typeface="Gotham Book"/>
            </a:endParaRPr>
          </a:p>
          <a:p>
            <a:pPr marL="131445" indent="-118745">
              <a:lnSpc>
                <a:spcPct val="100000"/>
              </a:lnSpc>
              <a:spcBef>
                <a:spcPts val="86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allow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beneficiaries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immediate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possession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death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benefit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4550" y="3966208"/>
            <a:ext cx="8312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Liquidity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76220" y="3835398"/>
            <a:ext cx="6235065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8745">
              <a:lnSpc>
                <a:spcPct val="100000"/>
              </a:lnSpc>
              <a:spcBef>
                <a:spcPts val="10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Many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contracts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allow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annual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penalty-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free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withdrawals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up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certain</a:t>
            </a:r>
            <a:r>
              <a:rPr sz="12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percentage</a:t>
            </a:r>
            <a:endParaRPr sz="1200">
              <a:latin typeface="Gotham Book"/>
              <a:cs typeface="Gotham Book"/>
            </a:endParaRPr>
          </a:p>
          <a:p>
            <a:pPr marL="131445" indent="-118745">
              <a:lnSpc>
                <a:spcPct val="100000"/>
              </a:lnSpc>
              <a:spcBef>
                <a:spcPts val="86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Provides</a:t>
            </a:r>
            <a:r>
              <a:rPr sz="12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access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money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while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rest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value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continues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grow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4550" y="5072633"/>
            <a:ext cx="694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Income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76220" y="4941823"/>
            <a:ext cx="6160770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indent="-118745">
              <a:lnSpc>
                <a:spcPct val="100000"/>
              </a:lnSpc>
              <a:spcBef>
                <a:spcPts val="10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Offers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ability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annuitize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contract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for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guaranteed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income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stream</a:t>
            </a:r>
            <a:endParaRPr sz="1200">
              <a:latin typeface="Gotham Book"/>
              <a:cs typeface="Gotham Book"/>
            </a:endParaRPr>
          </a:p>
          <a:p>
            <a:pPr marL="131445" indent="-118745">
              <a:lnSpc>
                <a:spcPct val="100000"/>
              </a:lnSpc>
              <a:spcBef>
                <a:spcPts val="860"/>
              </a:spcBef>
              <a:buClr>
                <a:srgbClr val="C2CD23"/>
              </a:buClr>
              <a:buChar char="•"/>
              <a:tabLst>
                <a:tab pos="131445" algn="l"/>
              </a:tabLst>
            </a:pP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Time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period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can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be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lifetime,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certain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time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period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or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combination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of</a:t>
            </a:r>
            <a:r>
              <a:rPr sz="12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20" dirty="0">
                <a:solidFill>
                  <a:srgbClr val="4D4D4F"/>
                </a:solidFill>
                <a:latin typeface="Gotham Book"/>
                <a:cs typeface="Gotham Book"/>
              </a:rPr>
              <a:t>both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776220" y="5823445"/>
            <a:ext cx="6251575" cy="92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810" marR="5080" indent="-118745">
              <a:lnSpc>
                <a:spcPct val="111100"/>
              </a:lnSpc>
              <a:spcBef>
                <a:spcPts val="100"/>
              </a:spcBef>
              <a:buClr>
                <a:srgbClr val="C2CD23"/>
              </a:buClr>
              <a:buChar char="•"/>
              <a:tabLst>
                <a:tab pos="130810" algn="l"/>
              </a:tabLst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credited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is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not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taxed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until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receive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money,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when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may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be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in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a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lower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tax</a:t>
            </a:r>
            <a:r>
              <a:rPr sz="12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bracket</a:t>
            </a:r>
            <a:endParaRPr sz="1200">
              <a:latin typeface="Gotham Book"/>
              <a:cs typeface="Gotham Book"/>
            </a:endParaRPr>
          </a:p>
          <a:p>
            <a:pPr marL="130810" marR="100965" indent="-118745">
              <a:lnSpc>
                <a:spcPct val="111100"/>
              </a:lnSpc>
              <a:spcBef>
                <a:spcPts val="700"/>
              </a:spcBef>
              <a:buClr>
                <a:srgbClr val="C2CD23"/>
              </a:buClr>
              <a:buChar char="•"/>
              <a:tabLst>
                <a:tab pos="130810" algn="l"/>
              </a:tabLst>
            </a:pP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Allows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earn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on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premium,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and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the</a:t>
            </a:r>
            <a:r>
              <a:rPr sz="1200" spc="-4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money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2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would have</a:t>
            </a:r>
            <a:r>
              <a:rPr sz="1200" spc="-5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used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to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dirty="0">
                <a:solidFill>
                  <a:srgbClr val="4D4D4F"/>
                </a:solidFill>
                <a:latin typeface="Gotham Book"/>
                <a:cs typeface="Gotham Book"/>
              </a:rPr>
              <a:t>pay</a:t>
            </a:r>
            <a:r>
              <a:rPr sz="1200" spc="-5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200" spc="-10" dirty="0">
                <a:solidFill>
                  <a:srgbClr val="4D4D4F"/>
                </a:solidFill>
                <a:latin typeface="Gotham Book"/>
                <a:cs typeface="Gotham Book"/>
              </a:rPr>
              <a:t>taxes</a:t>
            </a:r>
            <a:endParaRPr sz="1200">
              <a:latin typeface="Gotham Book"/>
              <a:cs typeface="Gotham Boo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15036" y="1871981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164592" y="0"/>
                </a:moveTo>
                <a:lnTo>
                  <a:pt x="120835" y="5879"/>
                </a:lnTo>
                <a:lnTo>
                  <a:pt x="81517" y="22470"/>
                </a:lnTo>
                <a:lnTo>
                  <a:pt x="48206" y="48206"/>
                </a:lnTo>
                <a:lnTo>
                  <a:pt x="22470" y="81517"/>
                </a:lnTo>
                <a:lnTo>
                  <a:pt x="5879" y="120835"/>
                </a:lnTo>
                <a:lnTo>
                  <a:pt x="0" y="164592"/>
                </a:lnTo>
                <a:lnTo>
                  <a:pt x="5879" y="208348"/>
                </a:lnTo>
                <a:lnTo>
                  <a:pt x="22470" y="247666"/>
                </a:lnTo>
                <a:lnTo>
                  <a:pt x="48206" y="280977"/>
                </a:lnTo>
                <a:lnTo>
                  <a:pt x="81517" y="306713"/>
                </a:lnTo>
                <a:lnTo>
                  <a:pt x="120835" y="323304"/>
                </a:lnTo>
                <a:lnTo>
                  <a:pt x="164592" y="329184"/>
                </a:lnTo>
                <a:lnTo>
                  <a:pt x="208348" y="323304"/>
                </a:lnTo>
                <a:lnTo>
                  <a:pt x="247666" y="306713"/>
                </a:lnTo>
                <a:lnTo>
                  <a:pt x="280977" y="280977"/>
                </a:lnTo>
                <a:lnTo>
                  <a:pt x="306713" y="247666"/>
                </a:lnTo>
                <a:lnTo>
                  <a:pt x="323304" y="208348"/>
                </a:lnTo>
                <a:lnTo>
                  <a:pt x="329184" y="164592"/>
                </a:lnTo>
                <a:lnTo>
                  <a:pt x="323304" y="120835"/>
                </a:lnTo>
                <a:lnTo>
                  <a:pt x="306713" y="81517"/>
                </a:lnTo>
                <a:lnTo>
                  <a:pt x="280977" y="48206"/>
                </a:lnTo>
                <a:lnTo>
                  <a:pt x="247666" y="22470"/>
                </a:lnTo>
                <a:lnTo>
                  <a:pt x="208348" y="5879"/>
                </a:lnTo>
                <a:lnTo>
                  <a:pt x="164592" y="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4916" y="1912616"/>
            <a:ext cx="1009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034549"/>
                </a:solidFill>
                <a:latin typeface="Gotham"/>
                <a:cs typeface="Gotham"/>
              </a:rPr>
              <a:t>1</a:t>
            </a:r>
            <a:endParaRPr sz="1400">
              <a:latin typeface="Gotham"/>
              <a:cs typeface="Gotham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02336" y="1859281"/>
            <a:ext cx="354965" cy="1361440"/>
            <a:chOff x="402336" y="1859281"/>
            <a:chExt cx="354965" cy="1361440"/>
          </a:xfrm>
        </p:grpSpPr>
        <p:sp>
          <p:nvSpPr>
            <p:cNvPr id="38" name="object 38"/>
            <p:cNvSpPr/>
            <p:nvPr/>
          </p:nvSpPr>
          <p:spPr>
            <a:xfrm>
              <a:off x="415036" y="1871981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329184"/>
                  </a:move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2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2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15036" y="2891537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0"/>
                  </a:move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2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4"/>
                  </a:ln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2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C2CD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507469" y="2932173"/>
            <a:ext cx="136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034549"/>
                </a:solidFill>
                <a:latin typeface="Gotham"/>
                <a:cs typeface="Gotham"/>
              </a:rPr>
              <a:t>2</a:t>
            </a:r>
            <a:endParaRPr sz="1400">
              <a:latin typeface="Gotham"/>
              <a:cs typeface="Gotham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402336" y="2878837"/>
            <a:ext cx="354965" cy="1361440"/>
            <a:chOff x="402336" y="2878837"/>
            <a:chExt cx="354965" cy="1361440"/>
          </a:xfrm>
        </p:grpSpPr>
        <p:sp>
          <p:nvSpPr>
            <p:cNvPr id="42" name="object 42"/>
            <p:cNvSpPr/>
            <p:nvPr/>
          </p:nvSpPr>
          <p:spPr>
            <a:xfrm>
              <a:off x="415036" y="2891537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329184"/>
                  </a:move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2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2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15036" y="3911093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0"/>
                  </a:move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2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4"/>
                  </a:ln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2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03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7824" y="3951729"/>
            <a:ext cx="135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3</a:t>
            </a:r>
            <a:endParaRPr sz="1400">
              <a:latin typeface="Gotham"/>
              <a:cs typeface="Gotham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2336" y="3898393"/>
            <a:ext cx="354965" cy="1450340"/>
            <a:chOff x="402336" y="3898393"/>
            <a:chExt cx="354965" cy="1450340"/>
          </a:xfrm>
        </p:grpSpPr>
        <p:sp>
          <p:nvSpPr>
            <p:cNvPr id="46" name="object 46"/>
            <p:cNvSpPr/>
            <p:nvPr/>
          </p:nvSpPr>
          <p:spPr>
            <a:xfrm>
              <a:off x="415036" y="3911093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329184"/>
                  </a:move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2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2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15036" y="5019550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0"/>
                  </a:move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1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3"/>
                  </a:ln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1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99833" y="5047485"/>
            <a:ext cx="1479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4</a:t>
            </a:r>
            <a:endParaRPr sz="1400">
              <a:latin typeface="Gotham"/>
              <a:cs typeface="Gotham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02336" y="5006850"/>
            <a:ext cx="354965" cy="1457960"/>
            <a:chOff x="402336" y="5006850"/>
            <a:chExt cx="354965" cy="1457960"/>
          </a:xfrm>
        </p:grpSpPr>
        <p:sp>
          <p:nvSpPr>
            <p:cNvPr id="50" name="object 50"/>
            <p:cNvSpPr/>
            <p:nvPr/>
          </p:nvSpPr>
          <p:spPr>
            <a:xfrm>
              <a:off x="415036" y="5019550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329183"/>
                  </a:move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1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1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3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5036" y="6135116"/>
              <a:ext cx="329565" cy="329565"/>
            </a:xfrm>
            <a:custGeom>
              <a:avLst/>
              <a:gdLst/>
              <a:ahLst/>
              <a:cxnLst/>
              <a:rect l="l" t="t" r="r" b="b"/>
              <a:pathLst>
                <a:path w="329565" h="329564">
                  <a:moveTo>
                    <a:pt x="164592" y="0"/>
                  </a:moveTo>
                  <a:lnTo>
                    <a:pt x="120835" y="5879"/>
                  </a:lnTo>
                  <a:lnTo>
                    <a:pt x="81517" y="22470"/>
                  </a:lnTo>
                  <a:lnTo>
                    <a:pt x="48206" y="48206"/>
                  </a:lnTo>
                  <a:lnTo>
                    <a:pt x="22470" y="81517"/>
                  </a:lnTo>
                  <a:lnTo>
                    <a:pt x="5879" y="120835"/>
                  </a:lnTo>
                  <a:lnTo>
                    <a:pt x="0" y="164592"/>
                  </a:lnTo>
                  <a:lnTo>
                    <a:pt x="5879" y="208348"/>
                  </a:lnTo>
                  <a:lnTo>
                    <a:pt x="22470" y="247666"/>
                  </a:lnTo>
                  <a:lnTo>
                    <a:pt x="48206" y="280977"/>
                  </a:lnTo>
                  <a:lnTo>
                    <a:pt x="81517" y="306713"/>
                  </a:lnTo>
                  <a:lnTo>
                    <a:pt x="120835" y="323304"/>
                  </a:lnTo>
                  <a:lnTo>
                    <a:pt x="164592" y="329184"/>
                  </a:lnTo>
                  <a:lnTo>
                    <a:pt x="208348" y="323304"/>
                  </a:lnTo>
                  <a:lnTo>
                    <a:pt x="247666" y="306713"/>
                  </a:lnTo>
                  <a:lnTo>
                    <a:pt x="280977" y="280977"/>
                  </a:lnTo>
                  <a:lnTo>
                    <a:pt x="306713" y="247666"/>
                  </a:lnTo>
                  <a:lnTo>
                    <a:pt x="323304" y="208348"/>
                  </a:lnTo>
                  <a:lnTo>
                    <a:pt x="329184" y="164592"/>
                  </a:lnTo>
                  <a:lnTo>
                    <a:pt x="323304" y="120835"/>
                  </a:lnTo>
                  <a:lnTo>
                    <a:pt x="306713" y="81517"/>
                  </a:lnTo>
                  <a:lnTo>
                    <a:pt x="280977" y="48206"/>
                  </a:lnTo>
                  <a:lnTo>
                    <a:pt x="247666" y="22470"/>
                  </a:lnTo>
                  <a:lnTo>
                    <a:pt x="208348" y="5879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5080" y="6177724"/>
            <a:ext cx="14408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1790" algn="l"/>
              </a:tabLst>
            </a:pPr>
            <a:r>
              <a:rPr sz="1400" b="1" spc="-50" dirty="0">
                <a:solidFill>
                  <a:srgbClr val="FFFFFF"/>
                </a:solidFill>
                <a:latin typeface="Gotham"/>
                <a:cs typeface="Gotham"/>
              </a:rPr>
              <a:t>5</a:t>
            </a:r>
            <a:r>
              <a:rPr sz="1400" b="1" dirty="0">
                <a:solidFill>
                  <a:srgbClr val="FFFFFF"/>
                </a:solidFill>
                <a:latin typeface="Gotham"/>
                <a:cs typeface="Gotham"/>
              </a:rPr>
              <a:t>	</a:t>
            </a:r>
            <a:r>
              <a:rPr sz="1400" b="1" spc="-20" dirty="0">
                <a:solidFill>
                  <a:srgbClr val="FFFFFF"/>
                </a:solidFill>
                <a:latin typeface="Gotham"/>
                <a:cs typeface="Gotham"/>
              </a:rPr>
              <a:t>Tax</a:t>
            </a:r>
            <a:r>
              <a:rPr sz="1400" b="1" spc="-70" dirty="0">
                <a:solidFill>
                  <a:srgbClr val="FFFFFF"/>
                </a:solidFill>
                <a:latin typeface="Gotham"/>
                <a:cs typeface="Gotham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Gotham"/>
                <a:cs typeface="Gotham"/>
              </a:rPr>
              <a:t>deferral</a:t>
            </a:r>
            <a:endParaRPr sz="1400">
              <a:latin typeface="Gotham"/>
              <a:cs typeface="Gotham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15036" y="6135115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5" h="329564">
                <a:moveTo>
                  <a:pt x="164592" y="329184"/>
                </a:moveTo>
                <a:lnTo>
                  <a:pt x="208348" y="323304"/>
                </a:lnTo>
                <a:lnTo>
                  <a:pt x="247666" y="306713"/>
                </a:lnTo>
                <a:lnTo>
                  <a:pt x="280977" y="280977"/>
                </a:lnTo>
                <a:lnTo>
                  <a:pt x="306713" y="247666"/>
                </a:lnTo>
                <a:lnTo>
                  <a:pt x="323304" y="208348"/>
                </a:lnTo>
                <a:lnTo>
                  <a:pt x="329184" y="164592"/>
                </a:lnTo>
                <a:lnTo>
                  <a:pt x="323304" y="120835"/>
                </a:lnTo>
                <a:lnTo>
                  <a:pt x="306713" y="81517"/>
                </a:lnTo>
                <a:lnTo>
                  <a:pt x="280977" y="48206"/>
                </a:lnTo>
                <a:lnTo>
                  <a:pt x="247666" y="22470"/>
                </a:lnTo>
                <a:lnTo>
                  <a:pt x="208348" y="5879"/>
                </a:lnTo>
                <a:lnTo>
                  <a:pt x="164592" y="0"/>
                </a:lnTo>
                <a:lnTo>
                  <a:pt x="120835" y="5879"/>
                </a:lnTo>
                <a:lnTo>
                  <a:pt x="81517" y="22470"/>
                </a:lnTo>
                <a:lnTo>
                  <a:pt x="48206" y="48206"/>
                </a:lnTo>
                <a:lnTo>
                  <a:pt x="22470" y="81517"/>
                </a:lnTo>
                <a:lnTo>
                  <a:pt x="5879" y="120835"/>
                </a:lnTo>
                <a:lnTo>
                  <a:pt x="0" y="164592"/>
                </a:lnTo>
                <a:lnTo>
                  <a:pt x="5879" y="208348"/>
                </a:lnTo>
                <a:lnTo>
                  <a:pt x="22470" y="247666"/>
                </a:lnTo>
                <a:lnTo>
                  <a:pt x="48206" y="280977"/>
                </a:lnTo>
                <a:lnTo>
                  <a:pt x="81517" y="306713"/>
                </a:lnTo>
                <a:lnTo>
                  <a:pt x="120835" y="323304"/>
                </a:lnTo>
                <a:lnTo>
                  <a:pt x="164592" y="32918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812" y="7348219"/>
            <a:ext cx="11760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4D4D4F"/>
                </a:solidFill>
                <a:latin typeface="Gotham Book"/>
                <a:cs typeface="Gotham Book"/>
              </a:rPr>
              <a:t>FIXED</a:t>
            </a:r>
            <a:r>
              <a:rPr sz="1000" spc="-7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000" spc="-10" dirty="0">
                <a:solidFill>
                  <a:srgbClr val="4D4D4F"/>
                </a:solidFill>
                <a:latin typeface="Gotham Book"/>
                <a:cs typeface="Gotham Book"/>
              </a:rPr>
              <a:t>ANNUITIES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98507" y="7233919"/>
            <a:ext cx="1016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7</a:t>
            </a:r>
            <a:endParaRPr sz="1000">
              <a:latin typeface="Gotham Book"/>
              <a:cs typeface="Gotham Boo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63229" y="1896579"/>
            <a:ext cx="7147559" cy="4038600"/>
            <a:chOff x="2063229" y="1896579"/>
            <a:chExt cx="7147559" cy="4038600"/>
          </a:xfrm>
        </p:grpSpPr>
        <p:sp>
          <p:nvSpPr>
            <p:cNvPr id="5" name="object 5"/>
            <p:cNvSpPr/>
            <p:nvPr/>
          </p:nvSpPr>
          <p:spPr>
            <a:xfrm>
              <a:off x="3926394" y="1897004"/>
              <a:ext cx="0" cy="4027170"/>
            </a:xfrm>
            <a:custGeom>
              <a:avLst/>
              <a:gdLst/>
              <a:ahLst/>
              <a:cxnLst/>
              <a:rect l="l" t="t" r="r" b="b"/>
              <a:pathLst>
                <a:path h="4027170">
                  <a:moveTo>
                    <a:pt x="0" y="0"/>
                  </a:moveTo>
                  <a:lnTo>
                    <a:pt x="0" y="4026954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4071" y="1897004"/>
              <a:ext cx="0" cy="4027170"/>
            </a:xfrm>
            <a:custGeom>
              <a:avLst/>
              <a:gdLst/>
              <a:ahLst/>
              <a:cxnLst/>
              <a:rect l="l" t="t" r="r" b="b"/>
              <a:pathLst>
                <a:path h="4027170">
                  <a:moveTo>
                    <a:pt x="0" y="0"/>
                  </a:moveTo>
                  <a:lnTo>
                    <a:pt x="0" y="4026954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0547" y="1897004"/>
              <a:ext cx="0" cy="4027170"/>
            </a:xfrm>
            <a:custGeom>
              <a:avLst/>
              <a:gdLst/>
              <a:ahLst/>
              <a:cxnLst/>
              <a:rect l="l" t="t" r="r" b="b"/>
              <a:pathLst>
                <a:path h="4027170">
                  <a:moveTo>
                    <a:pt x="0" y="0"/>
                  </a:moveTo>
                  <a:lnTo>
                    <a:pt x="0" y="4026954"/>
                  </a:lnTo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1430" y="2353508"/>
              <a:ext cx="7111365" cy="3569970"/>
            </a:xfrm>
            <a:custGeom>
              <a:avLst/>
              <a:gdLst/>
              <a:ahLst/>
              <a:cxnLst/>
              <a:rect l="l" t="t" r="r" b="b"/>
              <a:pathLst>
                <a:path w="7111365" h="3569970">
                  <a:moveTo>
                    <a:pt x="7111072" y="0"/>
                  </a:moveTo>
                  <a:lnTo>
                    <a:pt x="5386496" y="1383912"/>
                  </a:lnTo>
                  <a:lnTo>
                    <a:pt x="4070900" y="2216148"/>
                  </a:lnTo>
                  <a:lnTo>
                    <a:pt x="2497623" y="2830544"/>
                  </a:lnTo>
                  <a:lnTo>
                    <a:pt x="0" y="3560940"/>
                  </a:lnTo>
                  <a:lnTo>
                    <a:pt x="2946" y="3569677"/>
                  </a:lnTo>
                  <a:lnTo>
                    <a:pt x="7111072" y="3569677"/>
                  </a:lnTo>
                  <a:lnTo>
                    <a:pt x="7108774" y="1285595"/>
                  </a:lnTo>
                  <a:lnTo>
                    <a:pt x="7111072" y="0"/>
                  </a:lnTo>
                  <a:close/>
                </a:path>
              </a:pathLst>
            </a:custGeom>
            <a:solidFill>
              <a:srgbClr val="006A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83730" y="3507341"/>
              <a:ext cx="7111365" cy="2416810"/>
            </a:xfrm>
            <a:custGeom>
              <a:avLst/>
              <a:gdLst/>
              <a:ahLst/>
              <a:cxnLst/>
              <a:rect l="l" t="t" r="r" b="b"/>
              <a:pathLst>
                <a:path w="7111365" h="2416810">
                  <a:moveTo>
                    <a:pt x="7111072" y="0"/>
                  </a:moveTo>
                  <a:lnTo>
                    <a:pt x="6080254" y="969803"/>
                  </a:lnTo>
                  <a:lnTo>
                    <a:pt x="4995911" y="1543892"/>
                  </a:lnTo>
                  <a:lnTo>
                    <a:pt x="3191381" y="1948005"/>
                  </a:lnTo>
                  <a:lnTo>
                    <a:pt x="0" y="2407881"/>
                  </a:lnTo>
                  <a:lnTo>
                    <a:pt x="2946" y="2416619"/>
                  </a:lnTo>
                  <a:lnTo>
                    <a:pt x="7111072" y="2416619"/>
                  </a:lnTo>
                  <a:lnTo>
                    <a:pt x="7108774" y="132537"/>
                  </a:lnTo>
                  <a:lnTo>
                    <a:pt x="7111072" y="0"/>
                  </a:lnTo>
                  <a:close/>
                </a:path>
              </a:pathLst>
            </a:custGeom>
            <a:solidFill>
              <a:srgbClr val="DFE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4184" y="3545630"/>
              <a:ext cx="7105650" cy="2369185"/>
            </a:xfrm>
            <a:custGeom>
              <a:avLst/>
              <a:gdLst/>
              <a:ahLst/>
              <a:cxnLst/>
              <a:rect l="l" t="t" r="r" b="b"/>
              <a:pathLst>
                <a:path w="7105650" h="2369185">
                  <a:moveTo>
                    <a:pt x="0" y="2368580"/>
                  </a:moveTo>
                  <a:lnTo>
                    <a:pt x="3209632" y="1931308"/>
                  </a:lnTo>
                  <a:lnTo>
                    <a:pt x="5039018" y="1521220"/>
                  </a:lnTo>
                  <a:lnTo>
                    <a:pt x="6168157" y="900904"/>
                  </a:lnTo>
                  <a:lnTo>
                    <a:pt x="7105573" y="0"/>
                  </a:lnTo>
                </a:path>
              </a:pathLst>
            </a:custGeom>
            <a:ln w="41909">
              <a:solidFill>
                <a:srgbClr val="C2CD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4184" y="2388719"/>
              <a:ext cx="7105650" cy="3522345"/>
            </a:xfrm>
            <a:custGeom>
              <a:avLst/>
              <a:gdLst/>
              <a:ahLst/>
              <a:cxnLst/>
              <a:rect l="l" t="t" r="r" b="b"/>
              <a:pathLst>
                <a:path w="7105650" h="3522345">
                  <a:moveTo>
                    <a:pt x="0" y="3522210"/>
                  </a:moveTo>
                  <a:lnTo>
                    <a:pt x="2656985" y="2750113"/>
                  </a:lnTo>
                  <a:lnTo>
                    <a:pt x="4304060" y="2108559"/>
                  </a:lnTo>
                  <a:lnTo>
                    <a:pt x="5622939" y="1252811"/>
                  </a:lnTo>
                  <a:lnTo>
                    <a:pt x="7105573" y="0"/>
                  </a:lnTo>
                </a:path>
              </a:pathLst>
            </a:custGeom>
            <a:ln w="41910">
              <a:solidFill>
                <a:srgbClr val="0345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84171" y="1899754"/>
              <a:ext cx="7105650" cy="4021454"/>
            </a:xfrm>
            <a:custGeom>
              <a:avLst/>
              <a:gdLst/>
              <a:ahLst/>
              <a:cxnLst/>
              <a:rect l="l" t="t" r="r" b="b"/>
              <a:pathLst>
                <a:path w="7105650" h="4021454">
                  <a:moveTo>
                    <a:pt x="0" y="4021454"/>
                  </a:moveTo>
                  <a:lnTo>
                    <a:pt x="7105573" y="4021454"/>
                  </a:lnTo>
                  <a:lnTo>
                    <a:pt x="7105573" y="0"/>
                  </a:lnTo>
                  <a:lnTo>
                    <a:pt x="0" y="0"/>
                  </a:lnTo>
                  <a:lnTo>
                    <a:pt x="0" y="4021454"/>
                  </a:lnTo>
                  <a:close/>
                </a:path>
              </a:pathLst>
            </a:custGeom>
            <a:ln w="6350">
              <a:solidFill>
                <a:srgbClr val="777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0100" y="996893"/>
            <a:ext cx="6002020" cy="969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Interest</a:t>
            </a:r>
            <a:r>
              <a:rPr sz="1400" spc="-3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earned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annuity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accumulates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on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20" dirty="0">
                <a:solidFill>
                  <a:srgbClr val="4D4D4F"/>
                </a:solidFill>
                <a:latin typeface="Gotham Book"/>
                <a:cs typeface="Gotham Book"/>
              </a:rPr>
              <a:t>tax-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deferred</a:t>
            </a:r>
            <a:r>
              <a:rPr sz="1400" spc="-2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basis. 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don’t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taxes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until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receive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a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payment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from</a:t>
            </a:r>
            <a:r>
              <a:rPr sz="1400" spc="-3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dirty="0">
                <a:solidFill>
                  <a:srgbClr val="4D4D4F"/>
                </a:solidFill>
                <a:latin typeface="Gotham Book"/>
                <a:cs typeface="Gotham Book"/>
              </a:rPr>
              <a:t>your</a:t>
            </a:r>
            <a:r>
              <a:rPr sz="1400" spc="-4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400" spc="-10" dirty="0">
                <a:solidFill>
                  <a:srgbClr val="4D4D4F"/>
                </a:solidFill>
                <a:latin typeface="Gotham Book"/>
                <a:cs typeface="Gotham Book"/>
              </a:rPr>
              <a:t>contract.</a:t>
            </a:r>
            <a:endParaRPr sz="1400">
              <a:latin typeface="Gotham Book"/>
              <a:cs typeface="Gotham Book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400">
              <a:latin typeface="Gotham Book"/>
              <a:cs typeface="Gotham Book"/>
            </a:endParaRPr>
          </a:p>
          <a:p>
            <a:pPr marL="382270">
              <a:lnSpc>
                <a:spcPct val="100000"/>
              </a:lnSpc>
            </a:pP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$300,000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1928" y="3773500"/>
            <a:ext cx="7512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$200,000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00007" y="5773724"/>
            <a:ext cx="7232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$100,000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96806" y="6038456"/>
            <a:ext cx="545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0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years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4685" y="6038456"/>
            <a:ext cx="5886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15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years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67861" y="6038456"/>
            <a:ext cx="6318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30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years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31717" y="6502539"/>
            <a:ext cx="1452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4D4D4F"/>
                </a:solidFill>
                <a:latin typeface="Gotham Book"/>
                <a:cs typeface="Gotham Book"/>
              </a:rPr>
              <a:t>Tax-</a:t>
            </a:r>
            <a:r>
              <a:rPr sz="1100" dirty="0">
                <a:solidFill>
                  <a:srgbClr val="4D4D4F"/>
                </a:solidFill>
                <a:latin typeface="Gotham Book"/>
                <a:cs typeface="Gotham Book"/>
              </a:rPr>
              <a:t>deferred</a:t>
            </a:r>
            <a:r>
              <a:rPr sz="1100" spc="-5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growth</a:t>
            </a:r>
            <a:endParaRPr sz="1100">
              <a:latin typeface="Gotham Book"/>
              <a:cs typeface="Gotham Boo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60974" y="6502539"/>
            <a:ext cx="11550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Taxable</a:t>
            </a:r>
            <a:r>
              <a:rPr sz="1100" spc="-70" dirty="0">
                <a:solidFill>
                  <a:srgbClr val="4D4D4F"/>
                </a:solidFill>
                <a:latin typeface="Gotham Book"/>
                <a:cs typeface="Gotham Book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Gotham Book"/>
                <a:cs typeface="Gotham Book"/>
              </a:rPr>
              <a:t>product</a:t>
            </a:r>
            <a:endParaRPr sz="1100">
              <a:latin typeface="Gotham Book"/>
              <a:cs typeface="Gotham Book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3121" y="6515103"/>
            <a:ext cx="167843" cy="16784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31997" y="6515103"/>
            <a:ext cx="167843" cy="167843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265981" y="6474459"/>
            <a:ext cx="264033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Example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assumes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$100,000</a:t>
            </a:r>
            <a:r>
              <a:rPr sz="1100" spc="-5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growing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at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5%,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25%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tax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bracket,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for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</a:t>
            </a:r>
            <a:r>
              <a:rPr sz="1100" dirty="0">
                <a:solidFill>
                  <a:srgbClr val="4D4D4F"/>
                </a:solidFill>
                <a:latin typeface="Gotham Medium"/>
                <a:cs typeface="Gotham Medium"/>
              </a:rPr>
              <a:t>30</a:t>
            </a:r>
            <a:r>
              <a:rPr sz="1100" spc="-10" dirty="0">
                <a:solidFill>
                  <a:srgbClr val="4D4D4F"/>
                </a:solidFill>
                <a:latin typeface="Gotham Medium"/>
                <a:cs typeface="Gotham Medium"/>
              </a:rPr>
              <a:t> years.</a:t>
            </a:r>
            <a:endParaRPr sz="1100">
              <a:latin typeface="Gotham Medium"/>
              <a:cs typeface="Gotham Medium"/>
            </a:endParaRPr>
          </a:p>
        </p:txBody>
      </p: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/>
              <a:t>EARNINGS</a:t>
            </a:r>
            <a:r>
              <a:rPr spc="-20" dirty="0"/>
              <a:t> </a:t>
            </a:r>
            <a:r>
              <a:rPr dirty="0"/>
              <a:t>GROW</a:t>
            </a:r>
            <a:r>
              <a:rPr spc="-15" dirty="0"/>
              <a:t> 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90" dirty="0"/>
              <a:t>TAX-</a:t>
            </a:r>
            <a:r>
              <a:rPr dirty="0"/>
              <a:t>DEFERRED</a:t>
            </a:r>
            <a:r>
              <a:rPr spc="-20" dirty="0"/>
              <a:t> </a:t>
            </a:r>
            <a:r>
              <a:rPr spc="-10" dirty="0"/>
              <a:t>BASIS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58800" y="6998133"/>
            <a:ext cx="2256790" cy="1479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income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addition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rider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contract.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FIXED</a:t>
            </a:r>
            <a:r>
              <a:rPr spc="-7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6859" y="7234681"/>
            <a:ext cx="10541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8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8800" y="6629528"/>
            <a:ext cx="8598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Surrender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contract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be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subject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surrender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charges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or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Market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Value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Adjustment.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Market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Value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Adjustment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apply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all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states.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Withdrawals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before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age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45" dirty="0">
                <a:solidFill>
                  <a:srgbClr val="4D4D4F"/>
                </a:solidFill>
                <a:latin typeface="Arial"/>
                <a:cs typeface="Arial"/>
              </a:rPr>
              <a:t>59½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result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90" dirty="0">
                <a:solidFill>
                  <a:srgbClr val="4D4D4F"/>
                </a:solidFill>
                <a:latin typeface="Arial"/>
                <a:cs typeface="Arial"/>
              </a:rPr>
              <a:t>10%</a:t>
            </a:r>
            <a:r>
              <a:rPr sz="800" spc="-4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D4D4F"/>
                </a:solidFill>
                <a:latin typeface="Arial"/>
                <a:cs typeface="Arial"/>
              </a:rPr>
              <a:t>IRS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penalty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tax.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Withdrawals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do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participate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index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growth.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event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surrender,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charges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apply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any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penalty-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free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amounts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taken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during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same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contract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year.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fixed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index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annuity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include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guaranteed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interest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rate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associated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D4D4F"/>
                </a:solidFill>
                <a:latin typeface="Arial"/>
                <a:cs typeface="Arial"/>
              </a:rPr>
              <a:t>with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cash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surrender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value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money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fixed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rate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account.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variable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annuity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may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have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potential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D4D4F"/>
                </a:solidFill>
                <a:latin typeface="Arial"/>
                <a:cs typeface="Arial"/>
              </a:rPr>
              <a:t>for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guaranteed</a:t>
            </a:r>
            <a:r>
              <a:rPr sz="800" spc="-4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4D4D4F"/>
                </a:solidFill>
                <a:latin typeface="Arial"/>
                <a:cs typeface="Arial"/>
              </a:rPr>
              <a:t>lifetime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46100" y="496696"/>
            <a:ext cx="50609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FIXED,</a:t>
            </a:r>
            <a:r>
              <a:rPr spc="-20" dirty="0"/>
              <a:t> </a:t>
            </a:r>
            <a:r>
              <a:rPr spc="-90" dirty="0"/>
              <a:t>TAX-</a:t>
            </a:r>
            <a:r>
              <a:rPr dirty="0"/>
              <a:t>DEFERRED</a:t>
            </a:r>
            <a:r>
              <a:rPr spc="-20" dirty="0"/>
              <a:t> </a:t>
            </a:r>
            <a:r>
              <a:rPr dirty="0"/>
              <a:t>ANNUITIES</a:t>
            </a:r>
            <a:r>
              <a:rPr spc="-20" dirty="0"/>
              <a:t> </a:t>
            </a:r>
            <a:r>
              <a:rPr spc="-25" dirty="0"/>
              <a:t>VS. </a:t>
            </a:r>
            <a:r>
              <a:rPr dirty="0"/>
              <a:t>OTHER</a:t>
            </a:r>
            <a:r>
              <a:rPr spc="-60" dirty="0"/>
              <a:t> </a:t>
            </a:r>
            <a:r>
              <a:rPr dirty="0"/>
              <a:t>FINANCIAL</a:t>
            </a:r>
            <a:r>
              <a:rPr spc="-60" dirty="0"/>
              <a:t> </a:t>
            </a:r>
            <a:r>
              <a:rPr spc="-10" dirty="0"/>
              <a:t>PRODUCTS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09474" y="1392174"/>
          <a:ext cx="8638536" cy="5019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37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19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Account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options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lnL w="6350">
                      <a:solidFill>
                        <a:srgbClr val="C2CD23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3454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 marR="73025" indent="-9525">
                        <a:lnSpc>
                          <a:spcPts val="14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Safety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of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principal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164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0645" marR="73025" indent="171450">
                        <a:lnSpc>
                          <a:spcPts val="1400"/>
                        </a:lnSpc>
                      </a:pPr>
                      <a:r>
                        <a:rPr sz="1200" b="1" spc="-2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Tax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deferral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164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30504" marR="71120" indent="-154940">
                        <a:lnSpc>
                          <a:spcPts val="14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Guaranteed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lifetime income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755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5565" marR="71120" algn="ctr">
                        <a:lnSpc>
                          <a:spcPts val="1400"/>
                        </a:lnSpc>
                      </a:pPr>
                      <a:r>
                        <a:rPr sz="1200" b="1" spc="-4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Guaranteed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interest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rate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755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135" marR="56515" indent="80010">
                        <a:lnSpc>
                          <a:spcPts val="14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Inflation </a:t>
                      </a:r>
                      <a:r>
                        <a:rPr sz="1200" b="1" spc="-4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protection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1644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 marR="85090" algn="ctr">
                        <a:lnSpc>
                          <a:spcPts val="14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Market 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index-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linked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earnings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7556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 marR="97155" indent="65405">
                        <a:lnSpc>
                          <a:spcPts val="1400"/>
                        </a:lnSpc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Growth potential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165100" marB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6A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Savings</a:t>
                      </a:r>
                      <a:r>
                        <a:rPr sz="1200" spc="-7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account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CD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Savings</a:t>
                      </a:r>
                      <a:r>
                        <a:rPr sz="12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bond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05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114300" marR="134620">
                        <a:lnSpc>
                          <a:spcPts val="1400"/>
                        </a:lnSpc>
                        <a:spcBef>
                          <a:spcPts val="915"/>
                        </a:spcBef>
                      </a:pPr>
                      <a:r>
                        <a:rPr sz="12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Multi-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year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and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traditional fixed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annuity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1620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Fixed</a:t>
                      </a:r>
                      <a:r>
                        <a:rPr sz="1200" spc="-6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index</a:t>
                      </a:r>
                      <a:r>
                        <a:rPr sz="12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annuity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Variable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annuity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Stock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mutual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fund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X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9685" marB="0">
                    <a:lnL w="6350">
                      <a:solidFill>
                        <a:srgbClr val="77787B"/>
                      </a:solidFill>
                      <a:prstDash val="solid"/>
                    </a:lnL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6669" y="6268034"/>
            <a:ext cx="1642110" cy="1504950"/>
          </a:xfrm>
          <a:custGeom>
            <a:avLst/>
            <a:gdLst/>
            <a:ahLst/>
            <a:cxnLst/>
            <a:rect l="l" t="t" r="r" b="b"/>
            <a:pathLst>
              <a:path w="1642109" h="1504950">
                <a:moveTo>
                  <a:pt x="1641729" y="0"/>
                </a:moveTo>
                <a:lnTo>
                  <a:pt x="0" y="1504365"/>
                </a:lnTo>
                <a:lnTo>
                  <a:pt x="1641729" y="1504365"/>
                </a:lnTo>
                <a:lnTo>
                  <a:pt x="1641729" y="0"/>
                </a:lnTo>
                <a:close/>
              </a:path>
            </a:pathLst>
          </a:custGeom>
          <a:solidFill>
            <a:srgbClr val="C2CD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400" y="6622794"/>
            <a:ext cx="7517130" cy="39624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800" spc="-30" dirty="0">
                <a:solidFill>
                  <a:srgbClr val="4D4D4F"/>
                </a:solidFill>
                <a:latin typeface="Arial"/>
                <a:cs typeface="Arial"/>
              </a:rPr>
              <a:t>Guarantees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are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based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on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claims-paying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ability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EquiTrust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Life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Insurance</a:t>
            </a:r>
            <a:r>
              <a:rPr sz="800" spc="-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Company.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Withdrawals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before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age </a:t>
            </a:r>
            <a:r>
              <a:rPr sz="800" spc="-50" dirty="0">
                <a:solidFill>
                  <a:srgbClr val="4D4D4F"/>
                </a:solidFill>
                <a:latin typeface="Arial"/>
                <a:cs typeface="Arial"/>
              </a:rPr>
              <a:t>59½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may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result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95" dirty="0">
                <a:solidFill>
                  <a:srgbClr val="4D4D4F"/>
                </a:solidFill>
                <a:latin typeface="Arial"/>
                <a:cs typeface="Arial"/>
              </a:rPr>
              <a:t>10%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D4D4F"/>
                </a:solidFill>
                <a:latin typeface="Arial"/>
                <a:cs typeface="Arial"/>
              </a:rPr>
              <a:t>IRS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penalty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tax.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Withdrawals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do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not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participate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in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index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growth.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In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event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of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55" dirty="0">
                <a:solidFill>
                  <a:srgbClr val="4D4D4F"/>
                </a:solidFill>
                <a:latin typeface="Arial"/>
                <a:cs typeface="Arial"/>
              </a:rPr>
              <a:t>a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full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surrender,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charges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will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apply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to</a:t>
            </a:r>
            <a:r>
              <a:rPr sz="800" spc="-25" dirty="0">
                <a:solidFill>
                  <a:srgbClr val="4D4D4F"/>
                </a:solidFill>
                <a:latin typeface="Arial"/>
                <a:cs typeface="Arial"/>
              </a:rPr>
              <a:t> any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6996479"/>
            <a:ext cx="2639060" cy="1479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penalty-free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4D4D4F"/>
                </a:solidFill>
                <a:latin typeface="Arial"/>
                <a:cs typeface="Arial"/>
              </a:rPr>
              <a:t>amounts taken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during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the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D4D4F"/>
                </a:solidFill>
                <a:latin typeface="Arial"/>
                <a:cs typeface="Arial"/>
              </a:rPr>
              <a:t>same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D4D4F"/>
                </a:solidFill>
                <a:latin typeface="Arial"/>
                <a:cs typeface="Arial"/>
              </a:rPr>
              <a:t>contract</a:t>
            </a:r>
            <a:r>
              <a:rPr sz="800" spc="-15" dirty="0">
                <a:solidFill>
                  <a:srgbClr val="4D4D4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D4D4F"/>
                </a:solidFill>
                <a:latin typeface="Arial"/>
                <a:cs typeface="Arial"/>
              </a:rPr>
              <a:t>year.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dirty="0"/>
              <a:t>FIXED</a:t>
            </a:r>
            <a:r>
              <a:rPr spc="-75" dirty="0"/>
              <a:t> </a:t>
            </a:r>
            <a:r>
              <a:rPr spc="-10" dirty="0"/>
              <a:t>ANNUITIES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93301" y="7234681"/>
            <a:ext cx="107950" cy="182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4D4D4F"/>
                </a:solidFill>
                <a:latin typeface="Gotham Book"/>
                <a:cs typeface="Gotham Book"/>
              </a:rPr>
              <a:t>9</a:t>
            </a:r>
            <a:endParaRPr sz="1000">
              <a:latin typeface="Gotham Book"/>
              <a:cs typeface="Gotham Book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dirty="0"/>
              <a:t>EQUITRUST</a:t>
            </a:r>
            <a:r>
              <a:rPr spc="-65" dirty="0"/>
              <a:t> </a:t>
            </a:r>
            <a:r>
              <a:rPr dirty="0"/>
              <a:t>OFFERS</a:t>
            </a:r>
            <a:r>
              <a:rPr spc="-60" dirty="0"/>
              <a:t>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VARIETY</a:t>
            </a:r>
            <a:r>
              <a:rPr spc="-60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dirty="0"/>
              <a:t>FIXED</a:t>
            </a:r>
            <a:r>
              <a:rPr spc="-60" dirty="0"/>
              <a:t> </a:t>
            </a:r>
            <a:r>
              <a:rPr spc="-10" dirty="0"/>
              <a:t>ANNUITIES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97693" y="1069847"/>
          <a:ext cx="8683625" cy="5473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8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9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1135" marR="234950">
                        <a:lnSpc>
                          <a:spcPct val="104200"/>
                        </a:lnSpc>
                      </a:pPr>
                      <a:r>
                        <a:rPr sz="1200" b="1" dirty="0">
                          <a:solidFill>
                            <a:srgbClr val="034549"/>
                          </a:solidFill>
                          <a:latin typeface="Gotham"/>
                          <a:cs typeface="Gotham"/>
                        </a:rPr>
                        <a:t>Multi-</a:t>
                      </a:r>
                      <a:r>
                        <a:rPr sz="1200" b="1" spc="-20" dirty="0">
                          <a:solidFill>
                            <a:srgbClr val="034549"/>
                          </a:solidFill>
                          <a:latin typeface="Gotham"/>
                          <a:cs typeface="Gotham"/>
                        </a:rPr>
                        <a:t>year </a:t>
                      </a:r>
                      <a:r>
                        <a:rPr sz="1200" b="1" spc="-10" dirty="0">
                          <a:solidFill>
                            <a:srgbClr val="034549"/>
                          </a:solidFill>
                          <a:latin typeface="Gotham"/>
                          <a:cs typeface="Gotham"/>
                        </a:rPr>
                        <a:t>guaranteed </a:t>
                      </a:r>
                      <a:r>
                        <a:rPr sz="1200" b="1" dirty="0">
                          <a:solidFill>
                            <a:srgbClr val="034549"/>
                          </a:solidFill>
                          <a:latin typeface="Gotham"/>
                          <a:cs typeface="Gotham"/>
                        </a:rPr>
                        <a:t>annuity</a:t>
                      </a:r>
                      <a:r>
                        <a:rPr sz="1200" b="1" spc="-20" dirty="0">
                          <a:solidFill>
                            <a:srgbClr val="034549"/>
                          </a:solidFill>
                          <a:latin typeface="Gotham"/>
                          <a:cs typeface="Gotham"/>
                        </a:rPr>
                        <a:t> (MYGA)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lnT w="6350">
                      <a:solidFill>
                        <a:srgbClr val="EBEBEC"/>
                      </a:solidFill>
                      <a:prstDash val="solid"/>
                    </a:lnT>
                    <a:solidFill>
                      <a:srgbClr val="EBEBEC"/>
                    </a:solidFill>
                  </a:tcPr>
                </a:tc>
                <a:tc>
                  <a:txBody>
                    <a:bodyPr/>
                    <a:lstStyle/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675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Guaranteed,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fixed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interest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rate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set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time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period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Multiple</a:t>
                      </a:r>
                      <a:r>
                        <a:rPr sz="1200" spc="-7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rate</a:t>
                      </a:r>
                      <a:r>
                        <a:rPr sz="1200" spc="-6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</a:t>
                      </a:r>
                      <a:r>
                        <a:rPr sz="1200" spc="-6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periods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Withdrawal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provisions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access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to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portion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money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(liquidity)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Protection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principal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and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Tax-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deferred</a:t>
                      </a:r>
                      <a:r>
                        <a:rPr sz="1200" spc="-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85725" marB="0"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1135" marR="454659">
                        <a:lnSpc>
                          <a:spcPct val="104200"/>
                        </a:lnSpc>
                      </a:pPr>
                      <a:r>
                        <a:rPr sz="1200" b="1" spc="-10" dirty="0">
                          <a:solidFill>
                            <a:srgbClr val="30555A"/>
                          </a:solidFill>
                          <a:latin typeface="Gotham"/>
                          <a:cs typeface="Gotham"/>
                        </a:rPr>
                        <a:t>Traditional </a:t>
                      </a:r>
                      <a:r>
                        <a:rPr sz="1200" b="1" dirty="0">
                          <a:solidFill>
                            <a:srgbClr val="30555A"/>
                          </a:solidFill>
                          <a:latin typeface="Gotham"/>
                          <a:cs typeface="Gotham"/>
                        </a:rPr>
                        <a:t>fixed</a:t>
                      </a:r>
                      <a:r>
                        <a:rPr sz="1200" b="1" spc="-60" dirty="0">
                          <a:solidFill>
                            <a:srgbClr val="30555A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30555A"/>
                          </a:solidFill>
                          <a:latin typeface="Gotham"/>
                          <a:cs typeface="Gotham"/>
                        </a:rPr>
                        <a:t>annuity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160020" marB="0">
                    <a:solidFill>
                      <a:srgbClr val="C2CD23"/>
                    </a:solidFill>
                  </a:tcPr>
                </a:tc>
                <a:tc>
                  <a:txBody>
                    <a:bodyPr/>
                    <a:lstStyle/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Guaranteed,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fixed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interest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rate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set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time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period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Withdrawal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provisions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access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to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portion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money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(liquidity)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Protection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principal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and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Tax-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deferred</a:t>
                      </a:r>
                      <a:r>
                        <a:rPr sz="1200" spc="-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76200" marB="0"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1135" marR="245745">
                        <a:lnSpc>
                          <a:spcPct val="1042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Single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premium immediate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annuity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(SPIA)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solidFill>
                      <a:srgbClr val="006A71"/>
                    </a:solidFill>
                  </a:tcPr>
                </a:tc>
                <a:tc>
                  <a:txBody>
                    <a:bodyPr/>
                    <a:lstStyle/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1185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Single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premium,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lump-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sum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converted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to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guaranteed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stream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income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Fixed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period,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single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life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and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joint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life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options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6705" marR="383540" indent="-115570">
                        <a:lnSpc>
                          <a:spcPct val="104200"/>
                        </a:lnSpc>
                        <a:spcBef>
                          <a:spcPts val="400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6705" algn="l"/>
                        </a:tabLst>
                      </a:pP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Payments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can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begin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any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date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from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30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days 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after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contract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effective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date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up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to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one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year 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after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contract effective 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date,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2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and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continue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annually,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semi-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annually,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quarterly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or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monthly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Protection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principal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Tax-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deferred</a:t>
                      </a:r>
                      <a:r>
                        <a:rPr sz="1200" spc="-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150495" marB="0"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1135" marR="437515">
                        <a:lnSpc>
                          <a:spcPct val="1042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Fixed</a:t>
                      </a:r>
                      <a:r>
                        <a:rPr sz="1200" b="1" spc="-75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index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annuity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Gotham"/>
                          <a:cs typeface="Gotham"/>
                        </a:rPr>
                        <a:t> (FIA)</a:t>
                      </a:r>
                      <a:endParaRPr sz="1200">
                        <a:latin typeface="Gotham"/>
                        <a:cs typeface="Gotham"/>
                      </a:endParaRPr>
                    </a:p>
                  </a:txBody>
                  <a:tcPr marL="0" marR="0" marT="0" marB="0">
                    <a:lnB w="6350">
                      <a:solidFill>
                        <a:srgbClr val="034549"/>
                      </a:solidFill>
                      <a:prstDash val="solid"/>
                    </a:lnB>
                    <a:solidFill>
                      <a:srgbClr val="034549"/>
                    </a:solidFill>
                  </a:tcPr>
                </a:tc>
                <a:tc>
                  <a:txBody>
                    <a:bodyPr/>
                    <a:lstStyle/>
                    <a:p>
                      <a:pPr marL="309880" marR="277495" indent="-118745">
                        <a:lnSpc>
                          <a:spcPct val="104200"/>
                        </a:lnSpc>
                        <a:spcBef>
                          <a:spcPts val="370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through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interest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calculated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based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the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performance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external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market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index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or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multiple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indices;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share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only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index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gains,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not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the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losses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Minimum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guaranteed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contract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rate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downside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protection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when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markets</a:t>
                      </a:r>
                      <a:r>
                        <a:rPr sz="1200" spc="-4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decline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Protection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principal</a:t>
                      </a:r>
                      <a:r>
                        <a:rPr sz="1200" spc="-3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and</a:t>
                      </a:r>
                      <a:r>
                        <a:rPr sz="1200" spc="-3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59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5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Tax-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deferred</a:t>
                      </a:r>
                      <a:r>
                        <a:rPr sz="1200" spc="-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earnings</a:t>
                      </a:r>
                      <a:endParaRPr sz="1200">
                        <a:latin typeface="Gotham Book"/>
                        <a:cs typeface="Gotham Book"/>
                      </a:endParaRPr>
                    </a:p>
                    <a:p>
                      <a:pPr marL="309880" indent="-118745">
                        <a:lnSpc>
                          <a:spcPct val="100000"/>
                        </a:lnSpc>
                        <a:spcBef>
                          <a:spcPts val="484"/>
                        </a:spcBef>
                        <a:buClr>
                          <a:srgbClr val="C2CD23"/>
                        </a:buClr>
                        <a:buChar char="•"/>
                        <a:tabLst>
                          <a:tab pos="309880" algn="l"/>
                        </a:tabLst>
                      </a:pP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Withdrawal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provisions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for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access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to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a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portion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of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your</a:t>
                      </a:r>
                      <a:r>
                        <a:rPr sz="1200" spc="-5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money</a:t>
                      </a:r>
                      <a:r>
                        <a:rPr sz="1200" spc="-45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 </a:t>
                      </a:r>
                      <a:r>
                        <a:rPr sz="1200" spc="-10" dirty="0">
                          <a:solidFill>
                            <a:srgbClr val="4D4D4F"/>
                          </a:solidFill>
                          <a:latin typeface="Gotham Book"/>
                          <a:cs typeface="Gotham Book"/>
                        </a:rPr>
                        <a:t>(liquidity)</a:t>
                      </a:r>
                      <a:endParaRPr sz="1200">
                        <a:latin typeface="Gotham Book"/>
                        <a:cs typeface="Gotham Book"/>
                      </a:endParaRPr>
                    </a:p>
                  </a:txBody>
                  <a:tcPr marL="0" marR="0" marT="46990" marB="0">
                    <a:lnR w="6350">
                      <a:solidFill>
                        <a:srgbClr val="77787B"/>
                      </a:solidFill>
                      <a:prstDash val="solid"/>
                    </a:lnR>
                    <a:lnT w="6350">
                      <a:solidFill>
                        <a:srgbClr val="77787B"/>
                      </a:solidFill>
                      <a:prstDash val="solid"/>
                    </a:lnT>
                    <a:lnB w="6350">
                      <a:solidFill>
                        <a:srgbClr val="77787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9858F90D70D648A52EA2F82703D508" ma:contentTypeVersion="3" ma:contentTypeDescription="Create a new document." ma:contentTypeScope="" ma:versionID="a2660c18e3e3cdd9635ddae4ca2289a8">
  <xsd:schema xmlns:xsd="http://www.w3.org/2001/XMLSchema" xmlns:xs="http://www.w3.org/2001/XMLSchema" xmlns:p="http://schemas.microsoft.com/office/2006/metadata/properties" xmlns:ns2="92789431-cb15-4950-8adb-06f320cf4e42" targetNamespace="http://schemas.microsoft.com/office/2006/metadata/properties" ma:root="true" ma:fieldsID="a95d46239aea0a1c81e703e691ee7af6" ns2:_="">
    <xsd:import namespace="92789431-cb15-4950-8adb-06f320cf4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89431-cb15-4950-8adb-06f320cf4e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DA83E0-E1AE-4CFD-8A27-6FD51E0E81DC}">
  <ds:schemaRefs>
    <ds:schemaRef ds:uri="http://purl.org/dc/dcmitype/"/>
    <ds:schemaRef ds:uri="http://schemas.microsoft.com/office/2006/metadata/properties"/>
    <ds:schemaRef ds:uri="92789431-cb15-4950-8adb-06f320cf4e4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2055677-9B43-4138-9DFB-759E908AF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89431-cb15-4950-8adb-06f320cf4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CB5DB0-59C7-4745-B19B-0380DF1D9F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1674</Words>
  <Application>Microsoft Office PowerPoint</Application>
  <PresentationFormat>Custom</PresentationFormat>
  <Paragraphs>255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Gotham</vt:lpstr>
      <vt:lpstr>Gotham Book</vt:lpstr>
      <vt:lpstr>Gotham Medium</vt:lpstr>
      <vt:lpstr>Times New Roman</vt:lpstr>
      <vt:lpstr>Univers</vt:lpstr>
      <vt:lpstr>Office Theme</vt:lpstr>
      <vt:lpstr>PowerPoint Presentation</vt:lpstr>
      <vt:lpstr>HOW DO YOU ENVISION YOUR</vt:lpstr>
      <vt:lpstr> WHAT ARE YOUR FINANCIAL GOALS?</vt:lpstr>
      <vt:lpstr>WHAT IS AN ANNUITY?</vt:lpstr>
      <vt:lpstr>WHAT IS A FIXED ANNUITY?</vt:lpstr>
      <vt:lpstr>ADVANTAGES OF A FIXED ANNUITY</vt:lpstr>
      <vt:lpstr>EARNINGS GROW ON A TAX-DEFERRED BASIS</vt:lpstr>
      <vt:lpstr>FIXED, TAX-DEFERRED ANNUITIES VS. OTHER FINANCIAL PRODUCTS</vt:lpstr>
      <vt:lpstr>EQUITRUST OFFERS A VARIETY OF FIXED ANNUITIES</vt:lpstr>
      <vt:lpstr>VEHICLES FOR DIFFERENT LEVELS OF RISK TOLERANCE</vt:lpstr>
      <vt:lpstr>PowerPoint Presentation</vt:lpstr>
      <vt:lpstr>PowerPoint Presentation</vt:lpstr>
      <vt:lpstr>EQUITRUST — A NAME YOU CAN TRUST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 Annuity Sales Presentation - PowerPoint</dc:title>
  <dc:creator>Lee, Amy</dc:creator>
  <cp:lastModifiedBy>Lee, Amy</cp:lastModifiedBy>
  <cp:revision>2</cp:revision>
  <dcterms:created xsi:type="dcterms:W3CDTF">2026-06-12T16:28:29Z</dcterms:created>
  <dcterms:modified xsi:type="dcterms:W3CDTF">2026-06-26T16:13:37Z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2026-06-12T00:00:00Z</vt:filetime>
  </property>
  <property fmtid="{D5CDD505-2E9C-101B-9397-08002B2CF9AE}" pid="3" name="Creator">
    <vt:lpwstr>Adobe InDesign 21.4 (Macintosh)</vt:lpwstr>
  </property>
  <property fmtid="{D5CDD505-2E9C-101B-9397-08002B2CF9AE}" pid="4" name="LastSaved">
    <vt:filetime>2026-06-12T00:00:00Z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0x010100B79858F90D70D648A52EA2F82703D508</vt:lpwstr>
  </property>
</Properties>
</file>