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13A6A-38B2-4048-A077-04400C80A005}" v="4" dt="2026-06-26T16:29:06.58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86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006A71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otham Book"/>
                <a:cs typeface="Gotham Book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4D4D4F"/>
                </a:solidFill>
              </a:rPr>
              <a:t>INCOME</a:t>
            </a:r>
            <a:r>
              <a:rPr spc="-20" dirty="0">
                <a:solidFill>
                  <a:srgbClr val="4D4D4F"/>
                </a:solidFill>
              </a:rPr>
              <a:t> </a:t>
            </a:r>
            <a:r>
              <a:rPr spc="-10" dirty="0">
                <a:solidFill>
                  <a:srgbClr val="4D4D4F"/>
                </a:solidFill>
              </a:rPr>
              <a:t>BENEFIT</a:t>
            </a:r>
            <a:r>
              <a:rPr spc="-20" dirty="0">
                <a:solidFill>
                  <a:srgbClr val="4D4D4F"/>
                </a:solidFill>
              </a:rPr>
              <a:t> </a:t>
            </a:r>
            <a:r>
              <a:rPr spc="-10" dirty="0">
                <a:solidFill>
                  <a:srgbClr val="4D4D4F"/>
                </a:solidFill>
              </a:rPr>
              <a:t>RIDER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006A71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otham Book"/>
                <a:cs typeface="Gotham Book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4D4D4F"/>
                </a:solidFill>
              </a:rPr>
              <a:t>INCOME</a:t>
            </a:r>
            <a:r>
              <a:rPr spc="-20" dirty="0">
                <a:solidFill>
                  <a:srgbClr val="4D4D4F"/>
                </a:solidFill>
              </a:rPr>
              <a:t> </a:t>
            </a:r>
            <a:r>
              <a:rPr spc="-10" dirty="0">
                <a:solidFill>
                  <a:srgbClr val="4D4D4F"/>
                </a:solidFill>
              </a:rPr>
              <a:t>BENEFIT</a:t>
            </a:r>
            <a:r>
              <a:rPr spc="-20" dirty="0">
                <a:solidFill>
                  <a:srgbClr val="4D4D4F"/>
                </a:solidFill>
              </a:rPr>
              <a:t> </a:t>
            </a:r>
            <a:r>
              <a:rPr spc="-10" dirty="0">
                <a:solidFill>
                  <a:srgbClr val="4D4D4F"/>
                </a:solidFill>
              </a:rPr>
              <a:t>RIDER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006A71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otham Book"/>
                <a:cs typeface="Gotham Book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4D4D4F"/>
                </a:solidFill>
              </a:rPr>
              <a:t>INCOME</a:t>
            </a:r>
            <a:r>
              <a:rPr spc="-20" dirty="0">
                <a:solidFill>
                  <a:srgbClr val="4D4D4F"/>
                </a:solidFill>
              </a:rPr>
              <a:t> </a:t>
            </a:r>
            <a:r>
              <a:rPr spc="-10" dirty="0">
                <a:solidFill>
                  <a:srgbClr val="4D4D4F"/>
                </a:solidFill>
              </a:rPr>
              <a:t>BENEFIT</a:t>
            </a:r>
            <a:r>
              <a:rPr spc="-20" dirty="0">
                <a:solidFill>
                  <a:srgbClr val="4D4D4F"/>
                </a:solidFill>
              </a:rPr>
              <a:t> </a:t>
            </a:r>
            <a:r>
              <a:rPr spc="-10" dirty="0">
                <a:solidFill>
                  <a:srgbClr val="4D4D4F"/>
                </a:solidFill>
              </a:rPr>
              <a:t>RIDER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006A71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otham Book"/>
                <a:cs typeface="Gotham Book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4D4D4F"/>
                </a:solidFill>
              </a:rPr>
              <a:t>INCOME</a:t>
            </a:r>
            <a:r>
              <a:rPr spc="-20" dirty="0">
                <a:solidFill>
                  <a:srgbClr val="4D4D4F"/>
                </a:solidFill>
              </a:rPr>
              <a:t> </a:t>
            </a:r>
            <a:r>
              <a:rPr spc="-10" dirty="0">
                <a:solidFill>
                  <a:srgbClr val="4D4D4F"/>
                </a:solidFill>
              </a:rPr>
              <a:t>BENEFIT</a:t>
            </a:r>
            <a:r>
              <a:rPr spc="-20" dirty="0">
                <a:solidFill>
                  <a:srgbClr val="4D4D4F"/>
                </a:solidFill>
              </a:rPr>
              <a:t> </a:t>
            </a:r>
            <a:r>
              <a:rPr spc="-10" dirty="0">
                <a:solidFill>
                  <a:srgbClr val="4D4D4F"/>
                </a:solidFill>
              </a:rPr>
              <a:t>RIDER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otham Book"/>
                <a:cs typeface="Gotham Book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4D4D4F"/>
                </a:solidFill>
              </a:rPr>
              <a:t>INCOME</a:t>
            </a:r>
            <a:r>
              <a:rPr spc="-20" dirty="0">
                <a:solidFill>
                  <a:srgbClr val="4D4D4F"/>
                </a:solidFill>
              </a:rPr>
              <a:t> </a:t>
            </a:r>
            <a:r>
              <a:rPr spc="-10" dirty="0">
                <a:solidFill>
                  <a:srgbClr val="4D4D4F"/>
                </a:solidFill>
              </a:rPr>
              <a:t>BENEFIT</a:t>
            </a:r>
            <a:r>
              <a:rPr spc="-20" dirty="0">
                <a:solidFill>
                  <a:srgbClr val="4D4D4F"/>
                </a:solidFill>
              </a:rPr>
              <a:t> </a:t>
            </a:r>
            <a:r>
              <a:rPr spc="-10" dirty="0">
                <a:solidFill>
                  <a:srgbClr val="4D4D4F"/>
                </a:solidFill>
              </a:rPr>
              <a:t>RIDER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824606"/>
            <a:ext cx="8989060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006A71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9339" y="1906440"/>
            <a:ext cx="8766175" cy="274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8800" y="7234681"/>
            <a:ext cx="1810003" cy="182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Gotham Book"/>
                <a:cs typeface="Gotham Book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4D4D4F"/>
                </a:solidFill>
              </a:rPr>
              <a:t>INCOME</a:t>
            </a:r>
            <a:r>
              <a:rPr spc="-20" dirty="0">
                <a:solidFill>
                  <a:srgbClr val="4D4D4F"/>
                </a:solidFill>
              </a:rPr>
              <a:t> </a:t>
            </a:r>
            <a:r>
              <a:rPr spc="-10" dirty="0">
                <a:solidFill>
                  <a:srgbClr val="4D4D4F"/>
                </a:solidFill>
              </a:rPr>
              <a:t>BENEFIT</a:t>
            </a:r>
            <a:r>
              <a:rPr spc="-20" dirty="0">
                <a:solidFill>
                  <a:srgbClr val="4D4D4F"/>
                </a:solidFill>
              </a:rPr>
              <a:t> </a:t>
            </a:r>
            <a:r>
              <a:rPr spc="-10" dirty="0">
                <a:solidFill>
                  <a:srgbClr val="4D4D4F"/>
                </a:solidFill>
              </a:rPr>
              <a:t>RIDER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958088"/>
              <a:ext cx="5255260" cy="4754880"/>
            </a:xfrm>
            <a:custGeom>
              <a:avLst/>
              <a:gdLst/>
              <a:ahLst/>
              <a:cxnLst/>
              <a:rect l="l" t="t" r="r" b="b"/>
              <a:pathLst>
                <a:path w="5255260" h="4754880">
                  <a:moveTo>
                    <a:pt x="0" y="4754880"/>
                  </a:moveTo>
                  <a:lnTo>
                    <a:pt x="5254955" y="4754880"/>
                  </a:lnTo>
                  <a:lnTo>
                    <a:pt x="5254955" y="0"/>
                  </a:lnTo>
                  <a:lnTo>
                    <a:pt x="0" y="0"/>
                  </a:lnTo>
                  <a:lnTo>
                    <a:pt x="0" y="4754880"/>
                  </a:lnTo>
                  <a:close/>
                </a:path>
              </a:pathLst>
            </a:custGeom>
            <a:solidFill>
              <a:srgbClr val="006A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784552" y="2548172"/>
            <a:ext cx="4037329" cy="17995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0"/>
              </a:spcBef>
            </a:pPr>
            <a:r>
              <a:rPr sz="3850" spc="-10" dirty="0">
                <a:solidFill>
                  <a:srgbClr val="FFFFFF"/>
                </a:solidFill>
              </a:rPr>
              <a:t>GUARANTEED </a:t>
            </a:r>
            <a:r>
              <a:rPr sz="3850" dirty="0">
                <a:solidFill>
                  <a:srgbClr val="FFFFFF"/>
                </a:solidFill>
              </a:rPr>
              <a:t>INCOME</a:t>
            </a:r>
            <a:r>
              <a:rPr sz="3850" spc="-75" dirty="0">
                <a:solidFill>
                  <a:srgbClr val="FFFFFF"/>
                </a:solidFill>
              </a:rPr>
              <a:t> </a:t>
            </a:r>
            <a:r>
              <a:rPr sz="3850" spc="-25" dirty="0">
                <a:solidFill>
                  <a:srgbClr val="FFFFFF"/>
                </a:solidFill>
              </a:rPr>
              <a:t>YOU </a:t>
            </a:r>
            <a:r>
              <a:rPr sz="3850" dirty="0">
                <a:solidFill>
                  <a:srgbClr val="FFFFFF"/>
                </a:solidFill>
              </a:rPr>
              <a:t>CAN’T</a:t>
            </a:r>
            <a:r>
              <a:rPr sz="3850" spc="-150" dirty="0">
                <a:solidFill>
                  <a:srgbClr val="FFFFFF"/>
                </a:solidFill>
              </a:rPr>
              <a:t> </a:t>
            </a:r>
            <a:r>
              <a:rPr sz="3850" spc="-10" dirty="0">
                <a:solidFill>
                  <a:srgbClr val="FFFFFF"/>
                </a:solidFill>
              </a:rPr>
              <a:t>OUTLIVE</a:t>
            </a:r>
            <a:endParaRPr sz="3850"/>
          </a:p>
        </p:txBody>
      </p:sp>
      <p:grpSp>
        <p:nvGrpSpPr>
          <p:cNvPr id="6" name="object 6"/>
          <p:cNvGrpSpPr/>
          <p:nvPr/>
        </p:nvGrpSpPr>
        <p:grpSpPr>
          <a:xfrm>
            <a:off x="0" y="1505380"/>
            <a:ext cx="5255260" cy="4563745"/>
            <a:chOff x="0" y="1505380"/>
            <a:chExt cx="5255260" cy="4563745"/>
          </a:xfrm>
        </p:grpSpPr>
        <p:sp>
          <p:nvSpPr>
            <p:cNvPr id="7" name="object 7"/>
            <p:cNvSpPr/>
            <p:nvPr/>
          </p:nvSpPr>
          <p:spPr>
            <a:xfrm>
              <a:off x="0" y="5712967"/>
              <a:ext cx="5255260" cy="355600"/>
            </a:xfrm>
            <a:custGeom>
              <a:avLst/>
              <a:gdLst/>
              <a:ahLst/>
              <a:cxnLst/>
              <a:rect l="l" t="t" r="r" b="b"/>
              <a:pathLst>
                <a:path w="5255260" h="355600">
                  <a:moveTo>
                    <a:pt x="5254955" y="0"/>
                  </a:moveTo>
                  <a:lnTo>
                    <a:pt x="0" y="0"/>
                  </a:lnTo>
                  <a:lnTo>
                    <a:pt x="0" y="355599"/>
                  </a:lnTo>
                  <a:lnTo>
                    <a:pt x="5254955" y="355599"/>
                  </a:lnTo>
                  <a:lnTo>
                    <a:pt x="5254955" y="0"/>
                  </a:lnTo>
                  <a:close/>
                </a:path>
              </a:pathLst>
            </a:custGeom>
            <a:solidFill>
              <a:srgbClr val="C2C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38808" y="1719249"/>
              <a:ext cx="535940" cy="441325"/>
            </a:xfrm>
            <a:custGeom>
              <a:avLst/>
              <a:gdLst/>
              <a:ahLst/>
              <a:cxnLst/>
              <a:rect l="l" t="t" r="r" b="b"/>
              <a:pathLst>
                <a:path w="535939" h="441325">
                  <a:moveTo>
                    <a:pt x="270383" y="231482"/>
                  </a:moveTo>
                  <a:lnTo>
                    <a:pt x="262966" y="231482"/>
                  </a:lnTo>
                  <a:lnTo>
                    <a:pt x="256133" y="278447"/>
                  </a:lnTo>
                  <a:lnTo>
                    <a:pt x="235496" y="304876"/>
                  </a:lnTo>
                  <a:lnTo>
                    <a:pt x="200748" y="316522"/>
                  </a:lnTo>
                  <a:lnTo>
                    <a:pt x="151663" y="319125"/>
                  </a:lnTo>
                  <a:lnTo>
                    <a:pt x="88112" y="319125"/>
                  </a:lnTo>
                  <a:lnTo>
                    <a:pt x="88112" y="164223"/>
                  </a:lnTo>
                  <a:lnTo>
                    <a:pt x="122440" y="164223"/>
                  </a:lnTo>
                  <a:lnTo>
                    <a:pt x="151333" y="168109"/>
                  </a:lnTo>
                  <a:lnTo>
                    <a:pt x="167398" y="179298"/>
                  </a:lnTo>
                  <a:lnTo>
                    <a:pt x="174320" y="197091"/>
                  </a:lnTo>
                  <a:lnTo>
                    <a:pt x="175818" y="220802"/>
                  </a:lnTo>
                  <a:lnTo>
                    <a:pt x="183184" y="220802"/>
                  </a:lnTo>
                  <a:lnTo>
                    <a:pt x="183184" y="97383"/>
                  </a:lnTo>
                  <a:lnTo>
                    <a:pt x="175818" y="97383"/>
                  </a:lnTo>
                  <a:lnTo>
                    <a:pt x="174332" y="119405"/>
                  </a:lnTo>
                  <a:lnTo>
                    <a:pt x="167449" y="138417"/>
                  </a:lnTo>
                  <a:lnTo>
                    <a:pt x="151511" y="151777"/>
                  </a:lnTo>
                  <a:lnTo>
                    <a:pt x="122885" y="156806"/>
                  </a:lnTo>
                  <a:lnTo>
                    <a:pt x="88112" y="156806"/>
                  </a:lnTo>
                  <a:lnTo>
                    <a:pt x="88112" y="7429"/>
                  </a:lnTo>
                  <a:lnTo>
                    <a:pt x="160934" y="7429"/>
                  </a:lnTo>
                  <a:lnTo>
                    <a:pt x="194868" y="11099"/>
                  </a:lnTo>
                  <a:lnTo>
                    <a:pt x="221576" y="23152"/>
                  </a:lnTo>
                  <a:lnTo>
                    <a:pt x="239052" y="45224"/>
                  </a:lnTo>
                  <a:lnTo>
                    <a:pt x="245325" y="78892"/>
                  </a:lnTo>
                  <a:lnTo>
                    <a:pt x="252793" y="78892"/>
                  </a:lnTo>
                  <a:lnTo>
                    <a:pt x="247205" y="0"/>
                  </a:lnTo>
                  <a:lnTo>
                    <a:pt x="0" y="0"/>
                  </a:lnTo>
                  <a:lnTo>
                    <a:pt x="0" y="7429"/>
                  </a:lnTo>
                  <a:lnTo>
                    <a:pt x="40779" y="7429"/>
                  </a:lnTo>
                  <a:lnTo>
                    <a:pt x="40779" y="319125"/>
                  </a:lnTo>
                  <a:lnTo>
                    <a:pt x="0" y="319125"/>
                  </a:lnTo>
                  <a:lnTo>
                    <a:pt x="0" y="326555"/>
                  </a:lnTo>
                  <a:lnTo>
                    <a:pt x="270383" y="326555"/>
                  </a:lnTo>
                  <a:lnTo>
                    <a:pt x="270383" y="231482"/>
                  </a:lnTo>
                  <a:close/>
                </a:path>
                <a:path w="535939" h="441325">
                  <a:moveTo>
                    <a:pt x="535317" y="136385"/>
                  </a:moveTo>
                  <a:lnTo>
                    <a:pt x="464350" y="136385"/>
                  </a:lnTo>
                  <a:lnTo>
                    <a:pt x="464350" y="173482"/>
                  </a:lnTo>
                  <a:lnTo>
                    <a:pt x="463880" y="173482"/>
                  </a:lnTo>
                  <a:lnTo>
                    <a:pt x="463880" y="205460"/>
                  </a:lnTo>
                  <a:lnTo>
                    <a:pt x="463880" y="259816"/>
                  </a:lnTo>
                  <a:lnTo>
                    <a:pt x="458673" y="286194"/>
                  </a:lnTo>
                  <a:lnTo>
                    <a:pt x="444842" y="306705"/>
                  </a:lnTo>
                  <a:lnTo>
                    <a:pt x="425119" y="319989"/>
                  </a:lnTo>
                  <a:lnTo>
                    <a:pt x="402170" y="324713"/>
                  </a:lnTo>
                  <a:lnTo>
                    <a:pt x="375031" y="319506"/>
                  </a:lnTo>
                  <a:lnTo>
                    <a:pt x="359625" y="302869"/>
                  </a:lnTo>
                  <a:lnTo>
                    <a:pt x="352742" y="273253"/>
                  </a:lnTo>
                  <a:lnTo>
                    <a:pt x="351167" y="229146"/>
                  </a:lnTo>
                  <a:lnTo>
                    <a:pt x="352882" y="187401"/>
                  </a:lnTo>
                  <a:lnTo>
                    <a:pt x="359740" y="157556"/>
                  </a:lnTo>
                  <a:lnTo>
                    <a:pt x="374230" y="139611"/>
                  </a:lnTo>
                  <a:lnTo>
                    <a:pt x="398907" y="133629"/>
                  </a:lnTo>
                  <a:lnTo>
                    <a:pt x="425323" y="140106"/>
                  </a:lnTo>
                  <a:lnTo>
                    <a:pt x="445871" y="156921"/>
                  </a:lnTo>
                  <a:lnTo>
                    <a:pt x="459143" y="179984"/>
                  </a:lnTo>
                  <a:lnTo>
                    <a:pt x="463880" y="205460"/>
                  </a:lnTo>
                  <a:lnTo>
                    <a:pt x="463880" y="173482"/>
                  </a:lnTo>
                  <a:lnTo>
                    <a:pt x="463435" y="173482"/>
                  </a:lnTo>
                  <a:lnTo>
                    <a:pt x="454596" y="156921"/>
                  </a:lnTo>
                  <a:lnTo>
                    <a:pt x="440804" y="141693"/>
                  </a:lnTo>
                  <a:lnTo>
                    <a:pt x="427443" y="133629"/>
                  </a:lnTo>
                  <a:lnTo>
                    <a:pt x="422313" y="130543"/>
                  </a:lnTo>
                  <a:lnTo>
                    <a:pt x="399376" y="126212"/>
                  </a:lnTo>
                  <a:lnTo>
                    <a:pt x="361492" y="135915"/>
                  </a:lnTo>
                  <a:lnTo>
                    <a:pt x="332359" y="160655"/>
                  </a:lnTo>
                  <a:lnTo>
                    <a:pt x="313664" y="193903"/>
                  </a:lnTo>
                  <a:lnTo>
                    <a:pt x="307060" y="229146"/>
                  </a:lnTo>
                  <a:lnTo>
                    <a:pt x="313842" y="268160"/>
                  </a:lnTo>
                  <a:lnTo>
                    <a:pt x="333108" y="301015"/>
                  </a:lnTo>
                  <a:lnTo>
                    <a:pt x="363245" y="323697"/>
                  </a:lnTo>
                  <a:lnTo>
                    <a:pt x="402640" y="332143"/>
                  </a:lnTo>
                  <a:lnTo>
                    <a:pt x="424459" y="328206"/>
                  </a:lnTo>
                  <a:lnTo>
                    <a:pt x="430745" y="324713"/>
                  </a:lnTo>
                  <a:lnTo>
                    <a:pt x="442239" y="318350"/>
                  </a:lnTo>
                  <a:lnTo>
                    <a:pt x="455422" y="305536"/>
                  </a:lnTo>
                  <a:lnTo>
                    <a:pt x="463435" y="292722"/>
                  </a:lnTo>
                  <a:lnTo>
                    <a:pt x="464350" y="292722"/>
                  </a:lnTo>
                  <a:lnTo>
                    <a:pt x="464350" y="433578"/>
                  </a:lnTo>
                  <a:lnTo>
                    <a:pt x="428599" y="433578"/>
                  </a:lnTo>
                  <a:lnTo>
                    <a:pt x="428599" y="441020"/>
                  </a:lnTo>
                  <a:lnTo>
                    <a:pt x="535317" y="441020"/>
                  </a:lnTo>
                  <a:lnTo>
                    <a:pt x="535317" y="433578"/>
                  </a:lnTo>
                  <a:lnTo>
                    <a:pt x="503288" y="433578"/>
                  </a:lnTo>
                  <a:lnTo>
                    <a:pt x="503288" y="292722"/>
                  </a:lnTo>
                  <a:lnTo>
                    <a:pt x="503288" y="173482"/>
                  </a:lnTo>
                  <a:lnTo>
                    <a:pt x="503288" y="143840"/>
                  </a:lnTo>
                  <a:lnTo>
                    <a:pt x="535317" y="143840"/>
                  </a:lnTo>
                  <a:lnTo>
                    <a:pt x="535317" y="1363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7163" y="1855588"/>
              <a:ext cx="205066" cy="1957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4795" y="1855588"/>
              <a:ext cx="205028" cy="19579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65515" y="1719249"/>
              <a:ext cx="362585" cy="327025"/>
            </a:xfrm>
            <a:custGeom>
              <a:avLst/>
              <a:gdLst/>
              <a:ahLst/>
              <a:cxnLst/>
              <a:rect l="l" t="t" r="r" b="b"/>
              <a:pathLst>
                <a:path w="362585" h="327025">
                  <a:moveTo>
                    <a:pt x="113131" y="319112"/>
                  </a:moveTo>
                  <a:lnTo>
                    <a:pt x="76047" y="319112"/>
                  </a:lnTo>
                  <a:lnTo>
                    <a:pt x="76047" y="143852"/>
                  </a:lnTo>
                  <a:lnTo>
                    <a:pt x="76047" y="136232"/>
                  </a:lnTo>
                  <a:lnTo>
                    <a:pt x="0" y="136232"/>
                  </a:lnTo>
                  <a:lnTo>
                    <a:pt x="0" y="143852"/>
                  </a:lnTo>
                  <a:lnTo>
                    <a:pt x="37084" y="143852"/>
                  </a:lnTo>
                  <a:lnTo>
                    <a:pt x="37084" y="319112"/>
                  </a:lnTo>
                  <a:lnTo>
                    <a:pt x="0" y="319112"/>
                  </a:lnTo>
                  <a:lnTo>
                    <a:pt x="0" y="326732"/>
                  </a:lnTo>
                  <a:lnTo>
                    <a:pt x="113131" y="326732"/>
                  </a:lnTo>
                  <a:lnTo>
                    <a:pt x="113131" y="319112"/>
                  </a:lnTo>
                  <a:close/>
                </a:path>
                <a:path w="362585" h="327025">
                  <a:moveTo>
                    <a:pt x="362153" y="0"/>
                  </a:moveTo>
                  <a:lnTo>
                    <a:pt x="78270" y="0"/>
                  </a:lnTo>
                  <a:lnTo>
                    <a:pt x="78270" y="96075"/>
                  </a:lnTo>
                  <a:lnTo>
                    <a:pt x="85725" y="96075"/>
                  </a:lnTo>
                  <a:lnTo>
                    <a:pt x="89903" y="50101"/>
                  </a:lnTo>
                  <a:lnTo>
                    <a:pt x="105295" y="23202"/>
                  </a:lnTo>
                  <a:lnTo>
                    <a:pt x="136169" y="10579"/>
                  </a:lnTo>
                  <a:lnTo>
                    <a:pt x="186791" y="7429"/>
                  </a:lnTo>
                  <a:lnTo>
                    <a:pt x="196545" y="7429"/>
                  </a:lnTo>
                  <a:lnTo>
                    <a:pt x="196545" y="319125"/>
                  </a:lnTo>
                  <a:lnTo>
                    <a:pt x="148856" y="319125"/>
                  </a:lnTo>
                  <a:lnTo>
                    <a:pt x="148856" y="326555"/>
                  </a:lnTo>
                  <a:lnTo>
                    <a:pt x="291668" y="326555"/>
                  </a:lnTo>
                  <a:lnTo>
                    <a:pt x="291668" y="319125"/>
                  </a:lnTo>
                  <a:lnTo>
                    <a:pt x="243865" y="319125"/>
                  </a:lnTo>
                  <a:lnTo>
                    <a:pt x="243865" y="7429"/>
                  </a:lnTo>
                  <a:lnTo>
                    <a:pt x="254038" y="7429"/>
                  </a:lnTo>
                  <a:lnTo>
                    <a:pt x="304444" y="10579"/>
                  </a:lnTo>
                  <a:lnTo>
                    <a:pt x="335229" y="23202"/>
                  </a:lnTo>
                  <a:lnTo>
                    <a:pt x="350608" y="50101"/>
                  </a:lnTo>
                  <a:lnTo>
                    <a:pt x="354799" y="96075"/>
                  </a:lnTo>
                  <a:lnTo>
                    <a:pt x="362153" y="96075"/>
                  </a:lnTo>
                  <a:lnTo>
                    <a:pt x="3621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51320" y="1845450"/>
              <a:ext cx="135026" cy="20593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92951" y="1845453"/>
              <a:ext cx="169278" cy="20035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119772" y="1790691"/>
              <a:ext cx="145415" cy="260985"/>
            </a:xfrm>
            <a:custGeom>
              <a:avLst/>
              <a:gdLst/>
              <a:ahLst/>
              <a:cxnLst/>
              <a:rect l="l" t="t" r="r" b="b"/>
              <a:pathLst>
                <a:path w="145414" h="260985">
                  <a:moveTo>
                    <a:pt x="79324" y="0"/>
                  </a:moveTo>
                  <a:lnTo>
                    <a:pt x="73723" y="0"/>
                  </a:lnTo>
                  <a:lnTo>
                    <a:pt x="65674" y="29441"/>
                  </a:lnTo>
                  <a:lnTo>
                    <a:pt x="52001" y="49841"/>
                  </a:lnTo>
                  <a:lnTo>
                    <a:pt x="30759" y="61554"/>
                  </a:lnTo>
                  <a:lnTo>
                    <a:pt x="0" y="64935"/>
                  </a:lnTo>
                  <a:lnTo>
                    <a:pt x="0" y="72402"/>
                  </a:lnTo>
                  <a:lnTo>
                    <a:pt x="40373" y="72402"/>
                  </a:lnTo>
                  <a:lnTo>
                    <a:pt x="40373" y="219392"/>
                  </a:lnTo>
                  <a:lnTo>
                    <a:pt x="44205" y="238784"/>
                  </a:lnTo>
                  <a:lnTo>
                    <a:pt x="55073" y="251544"/>
                  </a:lnTo>
                  <a:lnTo>
                    <a:pt x="72037" y="258552"/>
                  </a:lnTo>
                  <a:lnTo>
                    <a:pt x="94157" y="260692"/>
                  </a:lnTo>
                  <a:lnTo>
                    <a:pt x="116171" y="256750"/>
                  </a:lnTo>
                  <a:lnTo>
                    <a:pt x="131352" y="247242"/>
                  </a:lnTo>
                  <a:lnTo>
                    <a:pt x="140710" y="235645"/>
                  </a:lnTo>
                  <a:lnTo>
                    <a:pt x="145249" y="225437"/>
                  </a:lnTo>
                  <a:lnTo>
                    <a:pt x="138252" y="224078"/>
                  </a:lnTo>
                  <a:lnTo>
                    <a:pt x="134661" y="231960"/>
                  </a:lnTo>
                  <a:lnTo>
                    <a:pt x="127798" y="241623"/>
                  </a:lnTo>
                  <a:lnTo>
                    <a:pt x="117122" y="249810"/>
                  </a:lnTo>
                  <a:lnTo>
                    <a:pt x="102095" y="253263"/>
                  </a:lnTo>
                  <a:lnTo>
                    <a:pt x="92257" y="252025"/>
                  </a:lnTo>
                  <a:lnTo>
                    <a:pt x="85128" y="247875"/>
                  </a:lnTo>
                  <a:lnTo>
                    <a:pt x="80789" y="240158"/>
                  </a:lnTo>
                  <a:lnTo>
                    <a:pt x="79324" y="228219"/>
                  </a:lnTo>
                  <a:lnTo>
                    <a:pt x="79324" y="72402"/>
                  </a:lnTo>
                  <a:lnTo>
                    <a:pt x="143256" y="72402"/>
                  </a:lnTo>
                  <a:lnTo>
                    <a:pt x="143256" y="64935"/>
                  </a:lnTo>
                  <a:lnTo>
                    <a:pt x="79324" y="64935"/>
                  </a:lnTo>
                  <a:lnTo>
                    <a:pt x="79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44351" y="2143042"/>
              <a:ext cx="208365" cy="992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07831" y="2143037"/>
              <a:ext cx="1232617" cy="12258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92925" y="1989458"/>
              <a:ext cx="64173" cy="6418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97242" y="1505381"/>
              <a:ext cx="377190" cy="545465"/>
            </a:xfrm>
            <a:custGeom>
              <a:avLst/>
              <a:gdLst/>
              <a:ahLst/>
              <a:cxnLst/>
              <a:rect l="l" t="t" r="r" b="b"/>
              <a:pathLst>
                <a:path w="377190" h="545464">
                  <a:moveTo>
                    <a:pt x="265506" y="267970"/>
                  </a:moveTo>
                  <a:lnTo>
                    <a:pt x="235762" y="267970"/>
                  </a:lnTo>
                  <a:lnTo>
                    <a:pt x="235762" y="545198"/>
                  </a:lnTo>
                  <a:lnTo>
                    <a:pt x="265506" y="545198"/>
                  </a:lnTo>
                  <a:lnTo>
                    <a:pt x="265506" y="267970"/>
                  </a:lnTo>
                  <a:close/>
                </a:path>
                <a:path w="377190" h="545464">
                  <a:moveTo>
                    <a:pt x="321183" y="267970"/>
                  </a:moveTo>
                  <a:lnTo>
                    <a:pt x="292341" y="267970"/>
                  </a:lnTo>
                  <a:lnTo>
                    <a:pt x="292341" y="545198"/>
                  </a:lnTo>
                  <a:lnTo>
                    <a:pt x="321183" y="545198"/>
                  </a:lnTo>
                  <a:lnTo>
                    <a:pt x="321183" y="267970"/>
                  </a:lnTo>
                  <a:close/>
                </a:path>
                <a:path w="377190" h="545464">
                  <a:moveTo>
                    <a:pt x="377063" y="267970"/>
                  </a:moveTo>
                  <a:lnTo>
                    <a:pt x="348030" y="267970"/>
                  </a:lnTo>
                  <a:lnTo>
                    <a:pt x="348030" y="545198"/>
                  </a:lnTo>
                  <a:lnTo>
                    <a:pt x="377063" y="545198"/>
                  </a:lnTo>
                  <a:lnTo>
                    <a:pt x="377063" y="267970"/>
                  </a:lnTo>
                  <a:close/>
                </a:path>
                <a:path w="377190" h="545464">
                  <a:moveTo>
                    <a:pt x="377063" y="0"/>
                  </a:moveTo>
                  <a:lnTo>
                    <a:pt x="0" y="0"/>
                  </a:lnTo>
                  <a:lnTo>
                    <a:pt x="0" y="128270"/>
                  </a:lnTo>
                  <a:lnTo>
                    <a:pt x="0" y="156210"/>
                  </a:lnTo>
                  <a:lnTo>
                    <a:pt x="0" y="544830"/>
                  </a:lnTo>
                  <a:lnTo>
                    <a:pt x="208915" y="544830"/>
                  </a:lnTo>
                  <a:lnTo>
                    <a:pt x="208915" y="267970"/>
                  </a:lnTo>
                  <a:lnTo>
                    <a:pt x="175399" y="267970"/>
                  </a:lnTo>
                  <a:lnTo>
                    <a:pt x="175399" y="241300"/>
                  </a:lnTo>
                  <a:lnTo>
                    <a:pt x="377063" y="241300"/>
                  </a:lnTo>
                  <a:lnTo>
                    <a:pt x="377063" y="212090"/>
                  </a:lnTo>
                  <a:lnTo>
                    <a:pt x="129959" y="212090"/>
                  </a:lnTo>
                  <a:lnTo>
                    <a:pt x="129959" y="185420"/>
                  </a:lnTo>
                  <a:lnTo>
                    <a:pt x="377063" y="185420"/>
                  </a:lnTo>
                  <a:lnTo>
                    <a:pt x="377063" y="156210"/>
                  </a:lnTo>
                  <a:lnTo>
                    <a:pt x="81851" y="156210"/>
                  </a:lnTo>
                  <a:lnTo>
                    <a:pt x="81851" y="128270"/>
                  </a:lnTo>
                  <a:lnTo>
                    <a:pt x="377063" y="128270"/>
                  </a:lnTo>
                  <a:lnTo>
                    <a:pt x="377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84552" y="4464301"/>
            <a:ext cx="3772535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FFFFF"/>
                </a:solidFill>
                <a:latin typeface="Gotham"/>
                <a:cs typeface="Gotham"/>
              </a:rPr>
              <a:t>Discover</a:t>
            </a:r>
            <a:r>
              <a:rPr sz="1500" b="1" spc="-6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otham"/>
                <a:cs typeface="Gotham"/>
              </a:rPr>
              <a:t>how</a:t>
            </a:r>
            <a:r>
              <a:rPr sz="1500" b="1" spc="-6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otham"/>
                <a:cs typeface="Gotham"/>
              </a:rPr>
              <a:t>an</a:t>
            </a:r>
            <a:r>
              <a:rPr sz="1500" b="1" spc="-6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otham"/>
                <a:cs typeface="Gotham"/>
              </a:rPr>
              <a:t>Income</a:t>
            </a:r>
            <a:r>
              <a:rPr sz="1500" b="1" spc="-6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otham"/>
                <a:cs typeface="Gotham"/>
              </a:rPr>
              <a:t>Benefit</a:t>
            </a:r>
            <a:r>
              <a:rPr sz="1500" b="1" spc="-6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Gotham"/>
                <a:cs typeface="Gotham"/>
              </a:rPr>
              <a:t>Rider </a:t>
            </a:r>
            <a:r>
              <a:rPr sz="1500" b="1" dirty="0">
                <a:solidFill>
                  <a:srgbClr val="FFFFFF"/>
                </a:solidFill>
                <a:latin typeface="Gotham"/>
                <a:cs typeface="Gotham"/>
              </a:rPr>
              <a:t>on</a:t>
            </a:r>
            <a:r>
              <a:rPr sz="1500" b="1" spc="-4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otham"/>
                <a:cs typeface="Gotham"/>
              </a:rPr>
              <a:t>a</a:t>
            </a:r>
            <a:r>
              <a:rPr sz="1500" b="1" spc="-4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otham"/>
                <a:cs typeface="Gotham"/>
              </a:rPr>
              <a:t>fixed</a:t>
            </a:r>
            <a:r>
              <a:rPr sz="1500" b="1" spc="-4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otham"/>
                <a:cs typeface="Gotham"/>
              </a:rPr>
              <a:t>index</a:t>
            </a:r>
            <a:r>
              <a:rPr sz="1500" b="1" spc="-4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otham"/>
                <a:cs typeface="Gotham"/>
              </a:rPr>
              <a:t>annuity</a:t>
            </a:r>
            <a:r>
              <a:rPr sz="1500" b="1" spc="-4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otham"/>
                <a:cs typeface="Gotham"/>
              </a:rPr>
              <a:t>can</a:t>
            </a:r>
            <a:r>
              <a:rPr sz="1500" b="1" spc="-4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otham"/>
                <a:cs typeface="Gotham"/>
              </a:rPr>
              <a:t>help</a:t>
            </a:r>
            <a:r>
              <a:rPr sz="1500" b="1" spc="-4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Gotham"/>
                <a:cs typeface="Gotham"/>
              </a:rPr>
              <a:t>you </a:t>
            </a:r>
            <a:r>
              <a:rPr sz="1500" b="1" spc="-10" dirty="0">
                <a:solidFill>
                  <a:srgbClr val="FFFFFF"/>
                </a:solidFill>
                <a:latin typeface="Gotham"/>
                <a:cs typeface="Gotham"/>
              </a:rPr>
              <a:t>achieve</a:t>
            </a:r>
            <a:r>
              <a:rPr sz="1500" b="1" spc="-5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otham"/>
                <a:cs typeface="Gotham"/>
              </a:rPr>
              <a:t>financial</a:t>
            </a:r>
            <a:r>
              <a:rPr sz="1500" b="1" spc="-4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otham"/>
                <a:cs typeface="Gotham"/>
              </a:rPr>
              <a:t>security</a:t>
            </a:r>
            <a:r>
              <a:rPr sz="1500" b="1" spc="-5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otham"/>
                <a:cs typeface="Gotham"/>
              </a:rPr>
              <a:t>in</a:t>
            </a:r>
            <a:r>
              <a:rPr sz="1500" b="1" spc="-4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Gotham"/>
                <a:cs typeface="Gotham"/>
              </a:rPr>
              <a:t>retirement</a:t>
            </a:r>
            <a:endParaRPr sz="1500">
              <a:latin typeface="Gotham"/>
              <a:cs typeface="Gotha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220970" cy="7772400"/>
            <a:chOff x="0" y="0"/>
            <a:chExt cx="522097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914900" cy="7772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14900" y="571500"/>
              <a:ext cx="306070" cy="947419"/>
            </a:xfrm>
            <a:custGeom>
              <a:avLst/>
              <a:gdLst/>
              <a:ahLst/>
              <a:cxnLst/>
              <a:rect l="l" t="t" r="r" b="b"/>
              <a:pathLst>
                <a:path w="306070" h="947419">
                  <a:moveTo>
                    <a:pt x="305549" y="0"/>
                  </a:moveTo>
                  <a:lnTo>
                    <a:pt x="0" y="0"/>
                  </a:lnTo>
                  <a:lnTo>
                    <a:pt x="0" y="947420"/>
                  </a:lnTo>
                  <a:lnTo>
                    <a:pt x="305549" y="947420"/>
                  </a:lnTo>
                  <a:lnTo>
                    <a:pt x="305549" y="0"/>
                  </a:lnTo>
                  <a:close/>
                </a:path>
              </a:pathLst>
            </a:custGeom>
            <a:solidFill>
              <a:srgbClr val="C2C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5473700" y="651102"/>
            <a:ext cx="236982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IS</a:t>
            </a:r>
            <a:r>
              <a:rPr spc="-20" dirty="0"/>
              <a:t> </a:t>
            </a:r>
            <a:r>
              <a:rPr dirty="0"/>
              <a:t>MY</a:t>
            </a:r>
            <a:r>
              <a:rPr spc="-20" dirty="0"/>
              <a:t> </a:t>
            </a:r>
            <a:r>
              <a:rPr spc="-10" dirty="0"/>
              <a:t>SPOUSE COVERED?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486623" y="2303580"/>
            <a:ext cx="305435" cy="290195"/>
            <a:chOff x="5486623" y="2303580"/>
            <a:chExt cx="305435" cy="29019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7160" y="2331105"/>
              <a:ext cx="224773" cy="17072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486623" y="2303580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5" h="290194">
                  <a:moveTo>
                    <a:pt x="135756" y="0"/>
                  </a:moveTo>
                  <a:lnTo>
                    <a:pt x="88519" y="10418"/>
                  </a:lnTo>
                  <a:lnTo>
                    <a:pt x="47189" y="36637"/>
                  </a:lnTo>
                  <a:lnTo>
                    <a:pt x="6916" y="99274"/>
                  </a:lnTo>
                  <a:lnTo>
                    <a:pt x="0" y="136228"/>
                  </a:lnTo>
                  <a:lnTo>
                    <a:pt x="2981" y="173683"/>
                  </a:lnTo>
                  <a:lnTo>
                    <a:pt x="17559" y="213708"/>
                  </a:lnTo>
                  <a:lnTo>
                    <a:pt x="40841" y="245702"/>
                  </a:lnTo>
                  <a:lnTo>
                    <a:pt x="70747" y="269320"/>
                  </a:lnTo>
                  <a:lnTo>
                    <a:pt x="142107" y="290049"/>
                  </a:lnTo>
                  <a:lnTo>
                    <a:pt x="179402" y="286470"/>
                  </a:lnTo>
                  <a:lnTo>
                    <a:pt x="246818" y="249702"/>
                  </a:lnTo>
                  <a:lnTo>
                    <a:pt x="272779" y="215822"/>
                  </a:lnTo>
                  <a:lnTo>
                    <a:pt x="288419" y="169435"/>
                  </a:lnTo>
                  <a:lnTo>
                    <a:pt x="289924" y="144970"/>
                  </a:lnTo>
                  <a:lnTo>
                    <a:pt x="287143" y="120572"/>
                  </a:lnTo>
                  <a:lnTo>
                    <a:pt x="267349" y="143736"/>
                  </a:lnTo>
                  <a:lnTo>
                    <a:pt x="264224" y="164118"/>
                  </a:lnTo>
                  <a:lnTo>
                    <a:pt x="248484" y="201534"/>
                  </a:lnTo>
                  <a:lnTo>
                    <a:pt x="214621" y="236393"/>
                  </a:lnTo>
                  <a:lnTo>
                    <a:pt x="172176" y="254053"/>
                  </a:lnTo>
                  <a:lnTo>
                    <a:pt x="126838" y="254397"/>
                  </a:lnTo>
                  <a:lnTo>
                    <a:pt x="84295" y="237306"/>
                  </a:lnTo>
                  <a:lnTo>
                    <a:pt x="50237" y="202665"/>
                  </a:lnTo>
                  <a:lnTo>
                    <a:pt x="37872" y="175928"/>
                  </a:lnTo>
                  <a:lnTo>
                    <a:pt x="32562" y="146983"/>
                  </a:lnTo>
                  <a:lnTo>
                    <a:pt x="34496" y="117631"/>
                  </a:lnTo>
                  <a:lnTo>
                    <a:pt x="43862" y="89673"/>
                  </a:lnTo>
                  <a:lnTo>
                    <a:pt x="67736" y="55993"/>
                  </a:lnTo>
                  <a:lnTo>
                    <a:pt x="100840" y="33318"/>
                  </a:lnTo>
                  <a:lnTo>
                    <a:pt x="139463" y="22538"/>
                  </a:lnTo>
                  <a:lnTo>
                    <a:pt x="179895" y="24546"/>
                  </a:lnTo>
                  <a:lnTo>
                    <a:pt x="218423" y="40232"/>
                  </a:lnTo>
                  <a:lnTo>
                    <a:pt x="223873" y="41115"/>
                  </a:lnTo>
                  <a:lnTo>
                    <a:pt x="227950" y="38201"/>
                  </a:lnTo>
                  <a:lnTo>
                    <a:pt x="229305" y="33375"/>
                  </a:lnTo>
                  <a:lnTo>
                    <a:pt x="226590" y="28522"/>
                  </a:lnTo>
                  <a:lnTo>
                    <a:pt x="183560" y="5871"/>
                  </a:lnTo>
                  <a:lnTo>
                    <a:pt x="135756" y="0"/>
                  </a:lnTo>
                  <a:close/>
                </a:path>
              </a:pathLst>
            </a:custGeom>
            <a:solidFill>
              <a:srgbClr val="C2C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089773" y="2085286"/>
            <a:ext cx="3041015" cy="1696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180">
              <a:lnSpc>
                <a:spcPct val="107200"/>
              </a:lnSpc>
              <a:spcBef>
                <a:spcPts val="100"/>
              </a:spcBef>
            </a:pP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Some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Income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Benefit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Riders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offer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provisions</a:t>
            </a:r>
            <a:r>
              <a:rPr sz="1400" spc="-5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to</a:t>
            </a:r>
            <a:r>
              <a:rPr sz="14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continue</a:t>
            </a:r>
            <a:r>
              <a:rPr sz="14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payments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to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surviving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spouse.</a:t>
            </a:r>
            <a:endParaRPr sz="140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</a:pPr>
            <a:endParaRPr sz="140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endParaRPr sz="1400">
              <a:latin typeface="Gotham Book"/>
              <a:cs typeface="Gotham Book"/>
            </a:endParaRPr>
          </a:p>
          <a:p>
            <a:pPr marL="12700" marR="5080">
              <a:lnSpc>
                <a:spcPct val="107200"/>
              </a:lnSpc>
              <a:spcBef>
                <a:spcPts val="5"/>
              </a:spcBef>
            </a:pP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Payout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options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may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include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single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payout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or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joint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payout.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89773" y="4318099"/>
            <a:ext cx="2810510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Some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companies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recalculate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income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and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pay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out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for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the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life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of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the</a:t>
            </a:r>
            <a:r>
              <a:rPr sz="1400" spc="-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spouse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after</a:t>
            </a:r>
            <a:r>
              <a:rPr sz="1400" spc="-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death,</a:t>
            </a:r>
            <a:r>
              <a:rPr sz="1400" spc="-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while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others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pay</a:t>
            </a:r>
            <a:r>
              <a:rPr sz="1400" spc="-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out</a:t>
            </a:r>
            <a:r>
              <a:rPr sz="1400" spc="-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only</a:t>
            </a:r>
            <a:r>
              <a:rPr sz="1400" spc="-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until</a:t>
            </a:r>
            <a:r>
              <a:rPr sz="1400" spc="-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the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Accumulation</a:t>
            </a:r>
            <a:r>
              <a:rPr sz="1400" spc="-7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Value</a:t>
            </a:r>
            <a:r>
              <a:rPr sz="1400" spc="-6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runs</a:t>
            </a:r>
            <a:r>
              <a:rPr sz="1400" spc="-6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out.</a:t>
            </a:r>
            <a:endParaRPr sz="1400">
              <a:latin typeface="Gotham Book"/>
              <a:cs typeface="Gotham Boo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86623" y="3402383"/>
            <a:ext cx="305435" cy="290195"/>
            <a:chOff x="5486623" y="3402383"/>
            <a:chExt cx="305435" cy="29019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7160" y="3429909"/>
              <a:ext cx="224773" cy="17072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486623" y="3402383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5" h="290195">
                  <a:moveTo>
                    <a:pt x="135756" y="0"/>
                  </a:moveTo>
                  <a:lnTo>
                    <a:pt x="88519" y="10418"/>
                  </a:lnTo>
                  <a:lnTo>
                    <a:pt x="47189" y="36637"/>
                  </a:lnTo>
                  <a:lnTo>
                    <a:pt x="6916" y="99274"/>
                  </a:lnTo>
                  <a:lnTo>
                    <a:pt x="0" y="136228"/>
                  </a:lnTo>
                  <a:lnTo>
                    <a:pt x="2981" y="173683"/>
                  </a:lnTo>
                  <a:lnTo>
                    <a:pt x="17559" y="213708"/>
                  </a:lnTo>
                  <a:lnTo>
                    <a:pt x="40841" y="245702"/>
                  </a:lnTo>
                  <a:lnTo>
                    <a:pt x="70747" y="269320"/>
                  </a:lnTo>
                  <a:lnTo>
                    <a:pt x="142107" y="290049"/>
                  </a:lnTo>
                  <a:lnTo>
                    <a:pt x="179402" y="286470"/>
                  </a:lnTo>
                  <a:lnTo>
                    <a:pt x="246818" y="249702"/>
                  </a:lnTo>
                  <a:lnTo>
                    <a:pt x="272779" y="215822"/>
                  </a:lnTo>
                  <a:lnTo>
                    <a:pt x="288419" y="169435"/>
                  </a:lnTo>
                  <a:lnTo>
                    <a:pt x="289924" y="144970"/>
                  </a:lnTo>
                  <a:lnTo>
                    <a:pt x="287143" y="120572"/>
                  </a:lnTo>
                  <a:lnTo>
                    <a:pt x="267349" y="143736"/>
                  </a:lnTo>
                  <a:lnTo>
                    <a:pt x="264224" y="164118"/>
                  </a:lnTo>
                  <a:lnTo>
                    <a:pt x="248484" y="201534"/>
                  </a:lnTo>
                  <a:lnTo>
                    <a:pt x="214621" y="236393"/>
                  </a:lnTo>
                  <a:lnTo>
                    <a:pt x="172176" y="254053"/>
                  </a:lnTo>
                  <a:lnTo>
                    <a:pt x="126838" y="254397"/>
                  </a:lnTo>
                  <a:lnTo>
                    <a:pt x="84295" y="237306"/>
                  </a:lnTo>
                  <a:lnTo>
                    <a:pt x="50237" y="202665"/>
                  </a:lnTo>
                  <a:lnTo>
                    <a:pt x="37872" y="175928"/>
                  </a:lnTo>
                  <a:lnTo>
                    <a:pt x="32562" y="146983"/>
                  </a:lnTo>
                  <a:lnTo>
                    <a:pt x="34496" y="117631"/>
                  </a:lnTo>
                  <a:lnTo>
                    <a:pt x="43862" y="89673"/>
                  </a:lnTo>
                  <a:lnTo>
                    <a:pt x="67736" y="55993"/>
                  </a:lnTo>
                  <a:lnTo>
                    <a:pt x="100840" y="33318"/>
                  </a:lnTo>
                  <a:lnTo>
                    <a:pt x="139463" y="22538"/>
                  </a:lnTo>
                  <a:lnTo>
                    <a:pt x="179895" y="24546"/>
                  </a:lnTo>
                  <a:lnTo>
                    <a:pt x="218423" y="40232"/>
                  </a:lnTo>
                  <a:lnTo>
                    <a:pt x="223873" y="41115"/>
                  </a:lnTo>
                  <a:lnTo>
                    <a:pt x="227950" y="38201"/>
                  </a:lnTo>
                  <a:lnTo>
                    <a:pt x="229305" y="33375"/>
                  </a:lnTo>
                  <a:lnTo>
                    <a:pt x="226590" y="28522"/>
                  </a:lnTo>
                  <a:lnTo>
                    <a:pt x="183560" y="5871"/>
                  </a:lnTo>
                  <a:lnTo>
                    <a:pt x="135756" y="0"/>
                  </a:lnTo>
                  <a:close/>
                </a:path>
              </a:pathLst>
            </a:custGeom>
            <a:solidFill>
              <a:srgbClr val="C2C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486623" y="4764839"/>
            <a:ext cx="305435" cy="290195"/>
            <a:chOff x="5486623" y="4764839"/>
            <a:chExt cx="305435" cy="29019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7160" y="4792366"/>
              <a:ext cx="224773" cy="17072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86623" y="4764839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5" h="290195">
                  <a:moveTo>
                    <a:pt x="135756" y="0"/>
                  </a:moveTo>
                  <a:lnTo>
                    <a:pt x="88519" y="10418"/>
                  </a:lnTo>
                  <a:lnTo>
                    <a:pt x="47189" y="36637"/>
                  </a:lnTo>
                  <a:lnTo>
                    <a:pt x="6916" y="99274"/>
                  </a:lnTo>
                  <a:lnTo>
                    <a:pt x="0" y="136228"/>
                  </a:lnTo>
                  <a:lnTo>
                    <a:pt x="2981" y="173683"/>
                  </a:lnTo>
                  <a:lnTo>
                    <a:pt x="17559" y="213708"/>
                  </a:lnTo>
                  <a:lnTo>
                    <a:pt x="40841" y="245702"/>
                  </a:lnTo>
                  <a:lnTo>
                    <a:pt x="70747" y="269320"/>
                  </a:lnTo>
                  <a:lnTo>
                    <a:pt x="142107" y="290049"/>
                  </a:lnTo>
                  <a:lnTo>
                    <a:pt x="179402" y="286470"/>
                  </a:lnTo>
                  <a:lnTo>
                    <a:pt x="246818" y="249702"/>
                  </a:lnTo>
                  <a:lnTo>
                    <a:pt x="272779" y="215822"/>
                  </a:lnTo>
                  <a:lnTo>
                    <a:pt x="288419" y="169435"/>
                  </a:lnTo>
                  <a:lnTo>
                    <a:pt x="289924" y="144970"/>
                  </a:lnTo>
                  <a:lnTo>
                    <a:pt x="287143" y="120572"/>
                  </a:lnTo>
                  <a:lnTo>
                    <a:pt x="267349" y="143736"/>
                  </a:lnTo>
                  <a:lnTo>
                    <a:pt x="264224" y="164118"/>
                  </a:lnTo>
                  <a:lnTo>
                    <a:pt x="248484" y="201534"/>
                  </a:lnTo>
                  <a:lnTo>
                    <a:pt x="214621" y="236393"/>
                  </a:lnTo>
                  <a:lnTo>
                    <a:pt x="172176" y="254053"/>
                  </a:lnTo>
                  <a:lnTo>
                    <a:pt x="126838" y="254397"/>
                  </a:lnTo>
                  <a:lnTo>
                    <a:pt x="84295" y="237306"/>
                  </a:lnTo>
                  <a:lnTo>
                    <a:pt x="50237" y="202665"/>
                  </a:lnTo>
                  <a:lnTo>
                    <a:pt x="37872" y="175928"/>
                  </a:lnTo>
                  <a:lnTo>
                    <a:pt x="32562" y="146983"/>
                  </a:lnTo>
                  <a:lnTo>
                    <a:pt x="34496" y="117631"/>
                  </a:lnTo>
                  <a:lnTo>
                    <a:pt x="43862" y="89673"/>
                  </a:lnTo>
                  <a:lnTo>
                    <a:pt x="67736" y="55993"/>
                  </a:lnTo>
                  <a:lnTo>
                    <a:pt x="100840" y="33318"/>
                  </a:lnTo>
                  <a:lnTo>
                    <a:pt x="139463" y="22538"/>
                  </a:lnTo>
                  <a:lnTo>
                    <a:pt x="179895" y="24546"/>
                  </a:lnTo>
                  <a:lnTo>
                    <a:pt x="218423" y="40232"/>
                  </a:lnTo>
                  <a:lnTo>
                    <a:pt x="223873" y="41115"/>
                  </a:lnTo>
                  <a:lnTo>
                    <a:pt x="227950" y="38201"/>
                  </a:lnTo>
                  <a:lnTo>
                    <a:pt x="229305" y="33375"/>
                  </a:lnTo>
                  <a:lnTo>
                    <a:pt x="226590" y="28522"/>
                  </a:lnTo>
                  <a:lnTo>
                    <a:pt x="183560" y="5871"/>
                  </a:lnTo>
                  <a:lnTo>
                    <a:pt x="135756" y="0"/>
                  </a:lnTo>
                  <a:close/>
                </a:path>
              </a:pathLst>
            </a:custGeom>
            <a:solidFill>
              <a:srgbClr val="C2C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INCOME</a:t>
            </a:r>
            <a:r>
              <a:rPr spc="-20" dirty="0"/>
              <a:t> </a:t>
            </a:r>
            <a:r>
              <a:rPr spc="-10" dirty="0"/>
              <a:t>BENEFIT</a:t>
            </a:r>
            <a:r>
              <a:rPr spc="-20" dirty="0"/>
              <a:t> </a:t>
            </a:r>
            <a:r>
              <a:rPr spc="-10" dirty="0"/>
              <a:t>RIDER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110598" y="7234681"/>
            <a:ext cx="159385" cy="182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4D4D4F"/>
                </a:solidFill>
                <a:latin typeface="Gotham Book"/>
                <a:cs typeface="Gotham Book"/>
              </a:rPr>
              <a:t>10</a:t>
            </a:r>
            <a:endParaRPr sz="10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405079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400" y="4530090"/>
            <a:ext cx="876871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45" dirty="0">
                <a:solidFill>
                  <a:srgbClr val="006A71"/>
                </a:solidFill>
                <a:latin typeface="Gotham"/>
                <a:cs typeface="Gotham"/>
              </a:rPr>
              <a:t>WHAT</a:t>
            </a:r>
            <a:r>
              <a:rPr sz="2500" b="1" spc="-11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2500" b="1" spc="-30" dirty="0">
                <a:solidFill>
                  <a:srgbClr val="006A71"/>
                </a:solidFill>
                <a:latin typeface="Gotham"/>
                <a:cs typeface="Gotham"/>
              </a:rPr>
              <a:t>IF</a:t>
            </a:r>
            <a:r>
              <a:rPr sz="2500" b="1" spc="-105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2500" b="1" spc="-90" dirty="0">
                <a:solidFill>
                  <a:srgbClr val="006A71"/>
                </a:solidFill>
                <a:latin typeface="Gotham"/>
                <a:cs typeface="Gotham"/>
              </a:rPr>
              <a:t>MY</a:t>
            </a:r>
            <a:r>
              <a:rPr sz="2500" b="1" spc="-105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2500" b="1" spc="-85" dirty="0">
                <a:solidFill>
                  <a:srgbClr val="006A71"/>
                </a:solidFill>
                <a:latin typeface="Gotham"/>
                <a:cs typeface="Gotham"/>
              </a:rPr>
              <a:t>EXPENSES</a:t>
            </a:r>
            <a:r>
              <a:rPr sz="2500" b="1" spc="-105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2500" b="1" spc="-85" dirty="0">
                <a:solidFill>
                  <a:srgbClr val="006A71"/>
                </a:solidFill>
                <a:latin typeface="Gotham"/>
                <a:cs typeface="Gotham"/>
              </a:rPr>
              <a:t>RISE</a:t>
            </a:r>
            <a:r>
              <a:rPr sz="2500" b="1" spc="-105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2500" b="1" spc="-70" dirty="0">
                <a:solidFill>
                  <a:srgbClr val="006A71"/>
                </a:solidFill>
                <a:latin typeface="Gotham"/>
                <a:cs typeface="Gotham"/>
              </a:rPr>
              <a:t>DUE</a:t>
            </a:r>
            <a:r>
              <a:rPr sz="2500" b="1" spc="-11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2500" b="1" spc="-114" dirty="0">
                <a:solidFill>
                  <a:srgbClr val="006A71"/>
                </a:solidFill>
                <a:latin typeface="Gotham"/>
                <a:cs typeface="Gotham"/>
              </a:rPr>
              <a:t>TO</a:t>
            </a:r>
            <a:r>
              <a:rPr sz="2500" b="1" spc="-105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2500" b="1" dirty="0">
                <a:solidFill>
                  <a:srgbClr val="006A71"/>
                </a:solidFill>
                <a:latin typeface="Gotham"/>
                <a:cs typeface="Gotham"/>
              </a:rPr>
              <a:t>A</a:t>
            </a:r>
            <a:r>
              <a:rPr sz="2500" b="1" spc="-105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2500" b="1" spc="-130" dirty="0">
                <a:solidFill>
                  <a:srgbClr val="006A71"/>
                </a:solidFill>
                <a:latin typeface="Gotham"/>
                <a:cs typeface="Gotham"/>
              </a:rPr>
              <a:t>HEALTH</a:t>
            </a:r>
            <a:r>
              <a:rPr sz="2500" b="1" spc="-105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2500" b="1" spc="-50" dirty="0">
                <a:solidFill>
                  <a:srgbClr val="006A71"/>
                </a:solidFill>
                <a:latin typeface="Gotham"/>
                <a:cs typeface="Gotham"/>
              </a:rPr>
              <a:t>EVENT?</a:t>
            </a:r>
            <a:endParaRPr sz="2500">
              <a:latin typeface="Gotham"/>
              <a:cs typeface="Gotha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259579"/>
            <a:ext cx="411480" cy="947419"/>
          </a:xfrm>
          <a:custGeom>
            <a:avLst/>
            <a:gdLst/>
            <a:ahLst/>
            <a:cxnLst/>
            <a:rect l="l" t="t" r="r" b="b"/>
            <a:pathLst>
              <a:path w="411480" h="947420">
                <a:moveTo>
                  <a:pt x="411480" y="0"/>
                </a:moveTo>
                <a:lnTo>
                  <a:pt x="0" y="0"/>
                </a:lnTo>
                <a:lnTo>
                  <a:pt x="0" y="947420"/>
                </a:lnTo>
                <a:lnTo>
                  <a:pt x="411480" y="947420"/>
                </a:lnTo>
                <a:lnTo>
                  <a:pt x="411480" y="0"/>
                </a:lnTo>
                <a:close/>
              </a:path>
            </a:pathLst>
          </a:custGeom>
          <a:solidFill>
            <a:srgbClr val="C2CD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60313" y="5295894"/>
            <a:ext cx="6800215" cy="1626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Some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carriers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will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double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your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payments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in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cases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of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qualifying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health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events.</a:t>
            </a:r>
            <a:endParaRPr sz="1400">
              <a:latin typeface="Gotham Book"/>
              <a:cs typeface="Gotham Book"/>
            </a:endParaRPr>
          </a:p>
          <a:p>
            <a:pPr marL="12700" marR="13335">
              <a:lnSpc>
                <a:spcPct val="216800"/>
              </a:lnSpc>
            </a:pP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Increased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payments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can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help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cover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medical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expenses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or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nursing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home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stays.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Payments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double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for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the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period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of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time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defined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in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your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contract.</a:t>
            </a:r>
            <a:endParaRPr sz="140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40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</a:pP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You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may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hear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this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referred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to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as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“doubler”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or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“chronic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illness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doubler.”</a:t>
            </a:r>
            <a:endParaRPr sz="1400">
              <a:latin typeface="Gotham Book"/>
              <a:cs typeface="Gotham 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00323" y="5270297"/>
            <a:ext cx="305435" cy="290195"/>
            <a:chOff x="800323" y="5270297"/>
            <a:chExt cx="305435" cy="29019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0860" y="5297822"/>
              <a:ext cx="224773" cy="17072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00323" y="5270297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4" h="290195">
                  <a:moveTo>
                    <a:pt x="135756" y="0"/>
                  </a:moveTo>
                  <a:lnTo>
                    <a:pt x="88519" y="10418"/>
                  </a:lnTo>
                  <a:lnTo>
                    <a:pt x="47189" y="36637"/>
                  </a:lnTo>
                  <a:lnTo>
                    <a:pt x="6916" y="99274"/>
                  </a:lnTo>
                  <a:lnTo>
                    <a:pt x="0" y="136228"/>
                  </a:lnTo>
                  <a:lnTo>
                    <a:pt x="2981" y="173683"/>
                  </a:lnTo>
                  <a:lnTo>
                    <a:pt x="17559" y="213708"/>
                  </a:lnTo>
                  <a:lnTo>
                    <a:pt x="40841" y="245702"/>
                  </a:lnTo>
                  <a:lnTo>
                    <a:pt x="70747" y="269320"/>
                  </a:lnTo>
                  <a:lnTo>
                    <a:pt x="142107" y="290049"/>
                  </a:lnTo>
                  <a:lnTo>
                    <a:pt x="179402" y="286470"/>
                  </a:lnTo>
                  <a:lnTo>
                    <a:pt x="246818" y="249702"/>
                  </a:lnTo>
                  <a:lnTo>
                    <a:pt x="272779" y="215822"/>
                  </a:lnTo>
                  <a:lnTo>
                    <a:pt x="288419" y="169435"/>
                  </a:lnTo>
                  <a:lnTo>
                    <a:pt x="289924" y="144970"/>
                  </a:lnTo>
                  <a:lnTo>
                    <a:pt x="287143" y="120572"/>
                  </a:lnTo>
                  <a:lnTo>
                    <a:pt x="267349" y="143736"/>
                  </a:lnTo>
                  <a:lnTo>
                    <a:pt x="264224" y="164118"/>
                  </a:lnTo>
                  <a:lnTo>
                    <a:pt x="248484" y="201534"/>
                  </a:lnTo>
                  <a:lnTo>
                    <a:pt x="214621" y="236393"/>
                  </a:lnTo>
                  <a:lnTo>
                    <a:pt x="172176" y="254053"/>
                  </a:lnTo>
                  <a:lnTo>
                    <a:pt x="126838" y="254397"/>
                  </a:lnTo>
                  <a:lnTo>
                    <a:pt x="84295" y="237306"/>
                  </a:lnTo>
                  <a:lnTo>
                    <a:pt x="50237" y="202665"/>
                  </a:lnTo>
                  <a:lnTo>
                    <a:pt x="37872" y="175928"/>
                  </a:lnTo>
                  <a:lnTo>
                    <a:pt x="32562" y="146983"/>
                  </a:lnTo>
                  <a:lnTo>
                    <a:pt x="34496" y="117631"/>
                  </a:lnTo>
                  <a:lnTo>
                    <a:pt x="43862" y="89673"/>
                  </a:lnTo>
                  <a:lnTo>
                    <a:pt x="67736" y="55993"/>
                  </a:lnTo>
                  <a:lnTo>
                    <a:pt x="100840" y="33318"/>
                  </a:lnTo>
                  <a:lnTo>
                    <a:pt x="139463" y="22538"/>
                  </a:lnTo>
                  <a:lnTo>
                    <a:pt x="179895" y="24546"/>
                  </a:lnTo>
                  <a:lnTo>
                    <a:pt x="218423" y="40232"/>
                  </a:lnTo>
                  <a:lnTo>
                    <a:pt x="223873" y="41115"/>
                  </a:lnTo>
                  <a:lnTo>
                    <a:pt x="227950" y="38201"/>
                  </a:lnTo>
                  <a:lnTo>
                    <a:pt x="229305" y="33375"/>
                  </a:lnTo>
                  <a:lnTo>
                    <a:pt x="226590" y="28522"/>
                  </a:lnTo>
                  <a:lnTo>
                    <a:pt x="183560" y="5871"/>
                  </a:lnTo>
                  <a:lnTo>
                    <a:pt x="135756" y="0"/>
                  </a:lnTo>
                  <a:close/>
                </a:path>
              </a:pathLst>
            </a:custGeom>
            <a:solidFill>
              <a:srgbClr val="C2C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00323" y="5732946"/>
            <a:ext cx="305435" cy="290195"/>
            <a:chOff x="800323" y="5732946"/>
            <a:chExt cx="305435" cy="29019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0860" y="5760472"/>
              <a:ext cx="224773" cy="17072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00323" y="5732946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4" h="290195">
                  <a:moveTo>
                    <a:pt x="135756" y="0"/>
                  </a:moveTo>
                  <a:lnTo>
                    <a:pt x="88519" y="10418"/>
                  </a:lnTo>
                  <a:lnTo>
                    <a:pt x="47189" y="36637"/>
                  </a:lnTo>
                  <a:lnTo>
                    <a:pt x="6916" y="99274"/>
                  </a:lnTo>
                  <a:lnTo>
                    <a:pt x="0" y="136228"/>
                  </a:lnTo>
                  <a:lnTo>
                    <a:pt x="2981" y="173683"/>
                  </a:lnTo>
                  <a:lnTo>
                    <a:pt x="17559" y="213708"/>
                  </a:lnTo>
                  <a:lnTo>
                    <a:pt x="40841" y="245702"/>
                  </a:lnTo>
                  <a:lnTo>
                    <a:pt x="70747" y="269320"/>
                  </a:lnTo>
                  <a:lnTo>
                    <a:pt x="142107" y="290049"/>
                  </a:lnTo>
                  <a:lnTo>
                    <a:pt x="179402" y="286470"/>
                  </a:lnTo>
                  <a:lnTo>
                    <a:pt x="246818" y="249702"/>
                  </a:lnTo>
                  <a:lnTo>
                    <a:pt x="272779" y="215822"/>
                  </a:lnTo>
                  <a:lnTo>
                    <a:pt x="288419" y="169435"/>
                  </a:lnTo>
                  <a:lnTo>
                    <a:pt x="289924" y="144970"/>
                  </a:lnTo>
                  <a:lnTo>
                    <a:pt x="287143" y="120572"/>
                  </a:lnTo>
                  <a:lnTo>
                    <a:pt x="267349" y="143736"/>
                  </a:lnTo>
                  <a:lnTo>
                    <a:pt x="264224" y="164118"/>
                  </a:lnTo>
                  <a:lnTo>
                    <a:pt x="248484" y="201534"/>
                  </a:lnTo>
                  <a:lnTo>
                    <a:pt x="214621" y="236393"/>
                  </a:lnTo>
                  <a:lnTo>
                    <a:pt x="172176" y="254053"/>
                  </a:lnTo>
                  <a:lnTo>
                    <a:pt x="126838" y="254397"/>
                  </a:lnTo>
                  <a:lnTo>
                    <a:pt x="84295" y="237306"/>
                  </a:lnTo>
                  <a:lnTo>
                    <a:pt x="50237" y="202665"/>
                  </a:lnTo>
                  <a:lnTo>
                    <a:pt x="37872" y="175928"/>
                  </a:lnTo>
                  <a:lnTo>
                    <a:pt x="32562" y="146983"/>
                  </a:lnTo>
                  <a:lnTo>
                    <a:pt x="34496" y="117631"/>
                  </a:lnTo>
                  <a:lnTo>
                    <a:pt x="43862" y="89673"/>
                  </a:lnTo>
                  <a:lnTo>
                    <a:pt x="67736" y="55993"/>
                  </a:lnTo>
                  <a:lnTo>
                    <a:pt x="100840" y="33318"/>
                  </a:lnTo>
                  <a:lnTo>
                    <a:pt x="139463" y="22538"/>
                  </a:lnTo>
                  <a:lnTo>
                    <a:pt x="179895" y="24546"/>
                  </a:lnTo>
                  <a:lnTo>
                    <a:pt x="218423" y="40232"/>
                  </a:lnTo>
                  <a:lnTo>
                    <a:pt x="223873" y="41115"/>
                  </a:lnTo>
                  <a:lnTo>
                    <a:pt x="227950" y="38201"/>
                  </a:lnTo>
                  <a:lnTo>
                    <a:pt x="229305" y="33375"/>
                  </a:lnTo>
                  <a:lnTo>
                    <a:pt x="226590" y="28522"/>
                  </a:lnTo>
                  <a:lnTo>
                    <a:pt x="183560" y="5871"/>
                  </a:lnTo>
                  <a:lnTo>
                    <a:pt x="135756" y="0"/>
                  </a:lnTo>
                  <a:close/>
                </a:path>
              </a:pathLst>
            </a:custGeom>
            <a:solidFill>
              <a:srgbClr val="C2C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800323" y="6195595"/>
            <a:ext cx="305435" cy="290195"/>
            <a:chOff x="800323" y="6195595"/>
            <a:chExt cx="305435" cy="29019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0860" y="6223120"/>
              <a:ext cx="224773" cy="17072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00323" y="6195595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4" h="290195">
                  <a:moveTo>
                    <a:pt x="135756" y="0"/>
                  </a:moveTo>
                  <a:lnTo>
                    <a:pt x="88519" y="10418"/>
                  </a:lnTo>
                  <a:lnTo>
                    <a:pt x="47189" y="36637"/>
                  </a:lnTo>
                  <a:lnTo>
                    <a:pt x="6916" y="99274"/>
                  </a:lnTo>
                  <a:lnTo>
                    <a:pt x="0" y="136228"/>
                  </a:lnTo>
                  <a:lnTo>
                    <a:pt x="2981" y="173683"/>
                  </a:lnTo>
                  <a:lnTo>
                    <a:pt x="17559" y="213708"/>
                  </a:lnTo>
                  <a:lnTo>
                    <a:pt x="40841" y="245702"/>
                  </a:lnTo>
                  <a:lnTo>
                    <a:pt x="70747" y="269320"/>
                  </a:lnTo>
                  <a:lnTo>
                    <a:pt x="142107" y="290049"/>
                  </a:lnTo>
                  <a:lnTo>
                    <a:pt x="179402" y="286470"/>
                  </a:lnTo>
                  <a:lnTo>
                    <a:pt x="246818" y="249702"/>
                  </a:lnTo>
                  <a:lnTo>
                    <a:pt x="272779" y="215822"/>
                  </a:lnTo>
                  <a:lnTo>
                    <a:pt x="288419" y="169435"/>
                  </a:lnTo>
                  <a:lnTo>
                    <a:pt x="289924" y="144970"/>
                  </a:lnTo>
                  <a:lnTo>
                    <a:pt x="287143" y="120572"/>
                  </a:lnTo>
                  <a:lnTo>
                    <a:pt x="267349" y="143736"/>
                  </a:lnTo>
                  <a:lnTo>
                    <a:pt x="264224" y="164118"/>
                  </a:lnTo>
                  <a:lnTo>
                    <a:pt x="248484" y="201534"/>
                  </a:lnTo>
                  <a:lnTo>
                    <a:pt x="214621" y="236393"/>
                  </a:lnTo>
                  <a:lnTo>
                    <a:pt x="172176" y="254053"/>
                  </a:lnTo>
                  <a:lnTo>
                    <a:pt x="126838" y="254397"/>
                  </a:lnTo>
                  <a:lnTo>
                    <a:pt x="84295" y="237306"/>
                  </a:lnTo>
                  <a:lnTo>
                    <a:pt x="50237" y="202665"/>
                  </a:lnTo>
                  <a:lnTo>
                    <a:pt x="37872" y="175928"/>
                  </a:lnTo>
                  <a:lnTo>
                    <a:pt x="32562" y="146983"/>
                  </a:lnTo>
                  <a:lnTo>
                    <a:pt x="34496" y="117631"/>
                  </a:lnTo>
                  <a:lnTo>
                    <a:pt x="43862" y="89673"/>
                  </a:lnTo>
                  <a:lnTo>
                    <a:pt x="67736" y="55993"/>
                  </a:lnTo>
                  <a:lnTo>
                    <a:pt x="100840" y="33318"/>
                  </a:lnTo>
                  <a:lnTo>
                    <a:pt x="139463" y="22538"/>
                  </a:lnTo>
                  <a:lnTo>
                    <a:pt x="179895" y="24546"/>
                  </a:lnTo>
                  <a:lnTo>
                    <a:pt x="218423" y="40232"/>
                  </a:lnTo>
                  <a:lnTo>
                    <a:pt x="223873" y="41115"/>
                  </a:lnTo>
                  <a:lnTo>
                    <a:pt x="227950" y="38201"/>
                  </a:lnTo>
                  <a:lnTo>
                    <a:pt x="229305" y="33375"/>
                  </a:lnTo>
                  <a:lnTo>
                    <a:pt x="226590" y="28522"/>
                  </a:lnTo>
                  <a:lnTo>
                    <a:pt x="183560" y="5871"/>
                  </a:lnTo>
                  <a:lnTo>
                    <a:pt x="135756" y="0"/>
                  </a:lnTo>
                  <a:close/>
                </a:path>
              </a:pathLst>
            </a:custGeom>
            <a:solidFill>
              <a:srgbClr val="C2C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00323" y="6658244"/>
            <a:ext cx="305435" cy="290195"/>
            <a:chOff x="800323" y="6658244"/>
            <a:chExt cx="305435" cy="29019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0860" y="6685770"/>
              <a:ext cx="224773" cy="17072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00323" y="6658244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4" h="290195">
                  <a:moveTo>
                    <a:pt x="135756" y="0"/>
                  </a:moveTo>
                  <a:lnTo>
                    <a:pt x="88519" y="10418"/>
                  </a:lnTo>
                  <a:lnTo>
                    <a:pt x="47189" y="36637"/>
                  </a:lnTo>
                  <a:lnTo>
                    <a:pt x="6916" y="99274"/>
                  </a:lnTo>
                  <a:lnTo>
                    <a:pt x="0" y="136228"/>
                  </a:lnTo>
                  <a:lnTo>
                    <a:pt x="2981" y="173683"/>
                  </a:lnTo>
                  <a:lnTo>
                    <a:pt x="17559" y="213708"/>
                  </a:lnTo>
                  <a:lnTo>
                    <a:pt x="40841" y="245702"/>
                  </a:lnTo>
                  <a:lnTo>
                    <a:pt x="70747" y="269320"/>
                  </a:lnTo>
                  <a:lnTo>
                    <a:pt x="142107" y="290049"/>
                  </a:lnTo>
                  <a:lnTo>
                    <a:pt x="179402" y="286470"/>
                  </a:lnTo>
                  <a:lnTo>
                    <a:pt x="246818" y="249702"/>
                  </a:lnTo>
                  <a:lnTo>
                    <a:pt x="272779" y="215822"/>
                  </a:lnTo>
                  <a:lnTo>
                    <a:pt x="288419" y="169435"/>
                  </a:lnTo>
                  <a:lnTo>
                    <a:pt x="289924" y="144970"/>
                  </a:lnTo>
                  <a:lnTo>
                    <a:pt x="287143" y="120572"/>
                  </a:lnTo>
                  <a:lnTo>
                    <a:pt x="267349" y="143736"/>
                  </a:lnTo>
                  <a:lnTo>
                    <a:pt x="264224" y="164118"/>
                  </a:lnTo>
                  <a:lnTo>
                    <a:pt x="248484" y="201534"/>
                  </a:lnTo>
                  <a:lnTo>
                    <a:pt x="214621" y="236393"/>
                  </a:lnTo>
                  <a:lnTo>
                    <a:pt x="172176" y="254053"/>
                  </a:lnTo>
                  <a:lnTo>
                    <a:pt x="126838" y="254397"/>
                  </a:lnTo>
                  <a:lnTo>
                    <a:pt x="84295" y="237306"/>
                  </a:lnTo>
                  <a:lnTo>
                    <a:pt x="50237" y="202665"/>
                  </a:lnTo>
                  <a:lnTo>
                    <a:pt x="37872" y="175928"/>
                  </a:lnTo>
                  <a:lnTo>
                    <a:pt x="32562" y="146983"/>
                  </a:lnTo>
                  <a:lnTo>
                    <a:pt x="34496" y="117631"/>
                  </a:lnTo>
                  <a:lnTo>
                    <a:pt x="43862" y="89673"/>
                  </a:lnTo>
                  <a:lnTo>
                    <a:pt x="67736" y="55993"/>
                  </a:lnTo>
                  <a:lnTo>
                    <a:pt x="100840" y="33318"/>
                  </a:lnTo>
                  <a:lnTo>
                    <a:pt x="139463" y="22538"/>
                  </a:lnTo>
                  <a:lnTo>
                    <a:pt x="179895" y="24546"/>
                  </a:lnTo>
                  <a:lnTo>
                    <a:pt x="218423" y="40232"/>
                  </a:lnTo>
                  <a:lnTo>
                    <a:pt x="223873" y="41115"/>
                  </a:lnTo>
                  <a:lnTo>
                    <a:pt x="227950" y="38201"/>
                  </a:lnTo>
                  <a:lnTo>
                    <a:pt x="229305" y="33375"/>
                  </a:lnTo>
                  <a:lnTo>
                    <a:pt x="226590" y="28522"/>
                  </a:lnTo>
                  <a:lnTo>
                    <a:pt x="183560" y="5871"/>
                  </a:lnTo>
                  <a:lnTo>
                    <a:pt x="135756" y="0"/>
                  </a:lnTo>
                  <a:close/>
                </a:path>
              </a:pathLst>
            </a:custGeom>
            <a:solidFill>
              <a:srgbClr val="C2C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4D4D4F"/>
                </a:solidFill>
              </a:rPr>
              <a:t>INCOME</a:t>
            </a:r>
            <a:r>
              <a:rPr spc="-20" dirty="0">
                <a:solidFill>
                  <a:srgbClr val="4D4D4F"/>
                </a:solidFill>
              </a:rPr>
              <a:t> </a:t>
            </a:r>
            <a:r>
              <a:rPr spc="-10" dirty="0">
                <a:solidFill>
                  <a:srgbClr val="4D4D4F"/>
                </a:solidFill>
              </a:rPr>
              <a:t>BENEFIT</a:t>
            </a:r>
            <a:r>
              <a:rPr spc="-20" dirty="0">
                <a:solidFill>
                  <a:srgbClr val="4D4D4F"/>
                </a:solidFill>
              </a:rPr>
              <a:t> </a:t>
            </a:r>
            <a:r>
              <a:rPr spc="-10" dirty="0">
                <a:solidFill>
                  <a:srgbClr val="4D4D4F"/>
                </a:solidFill>
              </a:rPr>
              <a:t>RIDER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384538" y="7234681"/>
            <a:ext cx="114300" cy="182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4D4D4F"/>
                </a:solidFill>
                <a:latin typeface="Gotham Book"/>
                <a:cs typeface="Gotham Book"/>
              </a:rPr>
              <a:t>11</a:t>
            </a:r>
            <a:endParaRPr sz="10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INCOME</a:t>
            </a:r>
            <a:r>
              <a:rPr spc="-20" dirty="0"/>
              <a:t> </a:t>
            </a:r>
            <a:r>
              <a:rPr spc="-10" dirty="0"/>
              <a:t>BENEFIT</a:t>
            </a:r>
            <a:r>
              <a:rPr spc="-20" dirty="0"/>
              <a:t> </a:t>
            </a:r>
            <a:r>
              <a:rPr spc="-10" dirty="0"/>
              <a:t>RIDER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25457" y="7234681"/>
            <a:ext cx="144780" cy="182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FFFFFF"/>
                </a:solidFill>
                <a:latin typeface="Gotham Book"/>
                <a:cs typeface="Gotham Book"/>
              </a:rPr>
              <a:t>12</a:t>
            </a:r>
            <a:endParaRPr sz="10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74469" y="1737360"/>
              <a:ext cx="7338059" cy="4297680"/>
            </a:xfrm>
            <a:custGeom>
              <a:avLst/>
              <a:gdLst/>
              <a:ahLst/>
              <a:cxnLst/>
              <a:rect l="l" t="t" r="r" b="b"/>
              <a:pathLst>
                <a:path w="7338059" h="4297680">
                  <a:moveTo>
                    <a:pt x="7338059" y="0"/>
                  </a:moveTo>
                  <a:lnTo>
                    <a:pt x="0" y="0"/>
                  </a:lnTo>
                  <a:lnTo>
                    <a:pt x="0" y="4297680"/>
                  </a:lnTo>
                  <a:lnTo>
                    <a:pt x="7338059" y="4297680"/>
                  </a:lnTo>
                  <a:lnTo>
                    <a:pt x="7338059" y="0"/>
                  </a:lnTo>
                  <a:close/>
                </a:path>
              </a:pathLst>
            </a:custGeom>
            <a:solidFill>
              <a:srgbClr val="006A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2261870" y="2428231"/>
            <a:ext cx="5648960" cy="112585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ts val="4100"/>
              </a:lnSpc>
              <a:spcBef>
                <a:spcPts val="620"/>
              </a:spcBef>
              <a:tabLst>
                <a:tab pos="1245870" algn="l"/>
                <a:tab pos="2500630" algn="l"/>
                <a:tab pos="3035300" algn="l"/>
                <a:tab pos="3613150" algn="l"/>
                <a:tab pos="4139565" algn="l"/>
              </a:tabLst>
            </a:pPr>
            <a:r>
              <a:rPr sz="3800" spc="-10" dirty="0">
                <a:solidFill>
                  <a:srgbClr val="FFFFFF"/>
                </a:solidFill>
              </a:rPr>
              <a:t>EQUITRUST</a:t>
            </a:r>
            <a:r>
              <a:rPr sz="3800" dirty="0">
                <a:solidFill>
                  <a:srgbClr val="FFFFFF"/>
                </a:solidFill>
              </a:rPr>
              <a:t>	</a:t>
            </a:r>
            <a:r>
              <a:rPr sz="3800" spc="-50" dirty="0">
                <a:solidFill>
                  <a:srgbClr val="FFFFFF"/>
                </a:solidFill>
              </a:rPr>
              <a:t>—</a:t>
            </a:r>
            <a:r>
              <a:rPr sz="3800" dirty="0">
                <a:solidFill>
                  <a:srgbClr val="FFFFFF"/>
                </a:solidFill>
              </a:rPr>
              <a:t>	</a:t>
            </a:r>
            <a:r>
              <a:rPr sz="3800" spc="-50" dirty="0">
                <a:solidFill>
                  <a:srgbClr val="C2CD23"/>
                </a:solidFill>
              </a:rPr>
              <a:t>A</a:t>
            </a:r>
            <a:r>
              <a:rPr sz="3800" dirty="0">
                <a:solidFill>
                  <a:srgbClr val="C2CD23"/>
                </a:solidFill>
              </a:rPr>
              <a:t>	</a:t>
            </a:r>
            <a:r>
              <a:rPr sz="3800" spc="-35" dirty="0">
                <a:solidFill>
                  <a:srgbClr val="C2CD23"/>
                </a:solidFill>
              </a:rPr>
              <a:t>NAME </a:t>
            </a:r>
            <a:r>
              <a:rPr sz="3800" spc="-25" dirty="0">
                <a:solidFill>
                  <a:srgbClr val="C2CD23"/>
                </a:solidFill>
              </a:rPr>
              <a:t>YOU</a:t>
            </a:r>
            <a:r>
              <a:rPr sz="3800" dirty="0">
                <a:solidFill>
                  <a:srgbClr val="C2CD23"/>
                </a:solidFill>
              </a:rPr>
              <a:t>	</a:t>
            </a:r>
            <a:r>
              <a:rPr sz="3800" spc="-25" dirty="0">
                <a:solidFill>
                  <a:srgbClr val="C2CD23"/>
                </a:solidFill>
              </a:rPr>
              <a:t>CAN</a:t>
            </a:r>
            <a:r>
              <a:rPr sz="3800" dirty="0">
                <a:solidFill>
                  <a:srgbClr val="C2CD23"/>
                </a:solidFill>
              </a:rPr>
              <a:t>	</a:t>
            </a:r>
            <a:r>
              <a:rPr sz="3800" spc="-10" dirty="0">
                <a:solidFill>
                  <a:srgbClr val="C2CD23"/>
                </a:solidFill>
              </a:rPr>
              <a:t>TRUST</a:t>
            </a:r>
            <a:endParaRPr sz="3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INCOME</a:t>
            </a:r>
            <a:r>
              <a:rPr spc="-20" dirty="0"/>
              <a:t> </a:t>
            </a:r>
            <a:r>
              <a:rPr spc="-10" dirty="0"/>
              <a:t>BENEFIT</a:t>
            </a:r>
            <a:r>
              <a:rPr spc="-20" dirty="0"/>
              <a:t> </a:t>
            </a:r>
            <a:r>
              <a:rPr spc="-10" dirty="0"/>
              <a:t>RIDER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352153" y="7234681"/>
            <a:ext cx="146685" cy="182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FFFFFF"/>
                </a:solidFill>
                <a:latin typeface="Gotham Book"/>
                <a:cs typeface="Gotham Book"/>
              </a:rPr>
              <a:t>13</a:t>
            </a:r>
            <a:endParaRPr sz="1000">
              <a:latin typeface="Gotham Book"/>
              <a:cs typeface="Gotham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61870" y="3641144"/>
            <a:ext cx="573913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0340">
              <a:lnSpc>
                <a:spcPct val="1111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At</a:t>
            </a:r>
            <a:r>
              <a:rPr sz="1500" spc="-10" dirty="0">
                <a:solidFill>
                  <a:srgbClr val="FFFFFF"/>
                </a:solidFill>
                <a:latin typeface="Gotham Book"/>
                <a:cs typeface="Gotham Book"/>
              </a:rPr>
              <a:t> EquiTrust,</a:t>
            </a:r>
            <a:r>
              <a:rPr sz="15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we’re</a:t>
            </a:r>
            <a:r>
              <a:rPr sz="15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committed</a:t>
            </a:r>
            <a:r>
              <a:rPr sz="15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to</a:t>
            </a:r>
            <a:r>
              <a:rPr sz="15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being</a:t>
            </a:r>
            <a:r>
              <a:rPr sz="15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15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otham Book"/>
                <a:cs typeface="Gotham Book"/>
              </a:rPr>
              <a:t>financial</a:t>
            </a:r>
            <a:r>
              <a:rPr sz="1500" spc="500" dirty="0">
                <a:solidFill>
                  <a:srgbClr val="FFFFFF"/>
                </a:solidFill>
                <a:latin typeface="Gotham Book"/>
                <a:cs typeface="Gotham Book"/>
              </a:rPr>
              <a:t> 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partner</a:t>
            </a:r>
            <a:r>
              <a:rPr sz="1500" spc="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you</a:t>
            </a:r>
            <a:r>
              <a:rPr sz="1500" spc="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can</a:t>
            </a:r>
            <a:r>
              <a:rPr sz="1500" spc="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trust</a:t>
            </a:r>
            <a:r>
              <a:rPr sz="1500" spc="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with</a:t>
            </a:r>
            <a:r>
              <a:rPr sz="1500" spc="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your</a:t>
            </a:r>
            <a:r>
              <a:rPr sz="1500" spc="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retirement</a:t>
            </a:r>
            <a:r>
              <a:rPr sz="1500" spc="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dreams.</a:t>
            </a:r>
            <a:r>
              <a:rPr sz="1500" spc="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Gotham Book"/>
                <a:cs typeface="Gotham Book"/>
              </a:rPr>
              <a:t>Rest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assured</a:t>
            </a:r>
            <a:r>
              <a:rPr sz="1500" spc="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your</a:t>
            </a:r>
            <a:r>
              <a:rPr sz="1500" spc="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annuity</a:t>
            </a:r>
            <a:r>
              <a:rPr sz="1500" spc="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contract</a:t>
            </a:r>
            <a:r>
              <a:rPr sz="1500" spc="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is</a:t>
            </a:r>
            <a:r>
              <a:rPr sz="1500" spc="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backed</a:t>
            </a:r>
            <a:r>
              <a:rPr sz="1500" spc="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by</a:t>
            </a:r>
            <a:r>
              <a:rPr sz="1500" spc="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1500" spc="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otham Book"/>
                <a:cs typeface="Gotham Book"/>
              </a:rPr>
              <a:t>company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with</a:t>
            </a:r>
            <a:r>
              <a:rPr sz="15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conservative</a:t>
            </a:r>
            <a:r>
              <a:rPr sz="15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investment</a:t>
            </a:r>
            <a:r>
              <a:rPr sz="15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strategies,</a:t>
            </a:r>
            <a:r>
              <a:rPr sz="15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anchored</a:t>
            </a:r>
            <a:r>
              <a:rPr sz="15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by</a:t>
            </a:r>
            <a:r>
              <a:rPr sz="15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Gotham Book"/>
                <a:cs typeface="Gotham Book"/>
              </a:rPr>
              <a:t>a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disciplined</a:t>
            </a:r>
            <a:r>
              <a:rPr sz="1500" spc="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and</a:t>
            </a:r>
            <a:r>
              <a:rPr sz="1500" spc="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diversified</a:t>
            </a:r>
            <a:r>
              <a:rPr sz="1500" spc="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management</a:t>
            </a:r>
            <a:r>
              <a:rPr sz="1500" spc="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style.</a:t>
            </a:r>
            <a:r>
              <a:rPr sz="1500" spc="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otham Book"/>
                <a:cs typeface="Gotham Book"/>
              </a:rPr>
              <a:t>EquiTrust</a:t>
            </a:r>
            <a:r>
              <a:rPr sz="1500" spc="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otham Book"/>
                <a:cs typeface="Gotham Book"/>
              </a:rPr>
              <a:t>is</a:t>
            </a:r>
            <a:endParaRPr sz="150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supported</a:t>
            </a:r>
            <a:r>
              <a:rPr sz="1500" spc="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by</a:t>
            </a:r>
            <a:r>
              <a:rPr sz="1500" spc="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1500" spc="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history</a:t>
            </a:r>
            <a:r>
              <a:rPr sz="1500" spc="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of</a:t>
            </a:r>
            <a:r>
              <a:rPr sz="1500" spc="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success,</a:t>
            </a:r>
            <a:r>
              <a:rPr sz="1500" spc="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experience</a:t>
            </a:r>
            <a:r>
              <a:rPr sz="1500" spc="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and</a:t>
            </a:r>
            <a:r>
              <a:rPr sz="1500" spc="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otham Book"/>
                <a:cs typeface="Gotham Book"/>
              </a:rPr>
              <a:t>strength.</a:t>
            </a:r>
            <a:endParaRPr sz="15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800" y="538478"/>
            <a:ext cx="8608695" cy="1036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latin typeface="Arial"/>
                <a:cs typeface="Arial"/>
              </a:rPr>
              <a:t>The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guarantees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expressed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10" dirty="0">
                <a:latin typeface="Arial"/>
                <a:cs typeface="Arial"/>
              </a:rPr>
              <a:t> this </a:t>
            </a:r>
            <a:r>
              <a:rPr sz="800" spc="-20" dirty="0">
                <a:latin typeface="Arial"/>
                <a:cs typeface="Arial"/>
              </a:rPr>
              <a:t>presentation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are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based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on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claims-</a:t>
            </a:r>
            <a:r>
              <a:rPr sz="800" spc="-10" dirty="0">
                <a:latin typeface="Arial"/>
                <a:cs typeface="Arial"/>
              </a:rPr>
              <a:t>paying </a:t>
            </a:r>
            <a:r>
              <a:rPr sz="800" dirty="0">
                <a:latin typeface="Arial"/>
                <a:cs typeface="Arial"/>
              </a:rPr>
              <a:t>ability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EquiTrust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Life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Insurance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Company.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4200"/>
              </a:lnSpc>
              <a:spcBef>
                <a:spcPts val="5"/>
              </a:spcBef>
            </a:pPr>
            <a:r>
              <a:rPr sz="800" spc="-35" dirty="0">
                <a:latin typeface="Arial"/>
                <a:cs typeface="Arial"/>
              </a:rPr>
              <a:t>This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presentation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briefly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highlights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EquiTrust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Life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Insurance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Company’s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Income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Benefit </a:t>
            </a:r>
            <a:r>
              <a:rPr sz="800" spc="-30" dirty="0">
                <a:latin typeface="Arial"/>
                <a:cs typeface="Arial"/>
              </a:rPr>
              <a:t>Riders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available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on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select</a:t>
            </a:r>
            <a:r>
              <a:rPr sz="800" spc="-10" dirty="0">
                <a:latin typeface="Arial"/>
                <a:cs typeface="Arial"/>
              </a:rPr>
              <a:t> fixed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index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annuities.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For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costs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and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complete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details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coverage,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including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any</a:t>
            </a:r>
            <a:r>
              <a:rPr sz="800" spc="50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exclusions,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reductions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limitations,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and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terms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under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which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contracts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may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be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continued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force,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contact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your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financial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professional.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This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material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is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intended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provide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investment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advice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you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your specific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situation.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EquiTrust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does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offer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investment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advice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any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individual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and</a:t>
            </a:r>
            <a:r>
              <a:rPr sz="800" spc="-10" dirty="0">
                <a:latin typeface="Arial"/>
                <a:cs typeface="Arial"/>
              </a:rPr>
              <a:t> this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material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should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be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construed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65" dirty="0">
                <a:latin typeface="Arial"/>
                <a:cs typeface="Arial"/>
              </a:rPr>
              <a:t>as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investment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advice.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Your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personal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advisor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can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provide </a:t>
            </a:r>
            <a:r>
              <a:rPr sz="800" dirty="0">
                <a:latin typeface="Arial"/>
                <a:cs typeface="Arial"/>
              </a:rPr>
              <a:t>important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information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with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respect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purchase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this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annuity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contract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and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its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taxation.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IRAs/qualified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plans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are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already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</a:t>
            </a:r>
            <a:r>
              <a:rPr sz="800" spc="-20" dirty="0">
                <a:latin typeface="Arial"/>
                <a:cs typeface="Arial"/>
              </a:rPr>
              <a:t> deferred;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consider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other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annuity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features.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spc="-25" dirty="0">
                <a:latin typeface="Arial"/>
                <a:cs typeface="Arial"/>
              </a:rPr>
              <a:t>Products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underwritten,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issued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and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distributed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by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EquiTrust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Life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Insurance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Company,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West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0" dirty="0">
                <a:latin typeface="Arial"/>
                <a:cs typeface="Arial"/>
              </a:rPr>
              <a:t>Des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Moines,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Iowa.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8800" y="7086598"/>
            <a:ext cx="10941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0" dirty="0">
                <a:latin typeface="Arial"/>
                <a:cs typeface="Arial"/>
              </a:rPr>
              <a:t>ET-</a:t>
            </a:r>
            <a:r>
              <a:rPr sz="800" spc="-35" dirty="0">
                <a:latin typeface="Arial"/>
                <a:cs typeface="Arial"/>
              </a:rPr>
              <a:t>IBR-BR-</a:t>
            </a:r>
            <a:r>
              <a:rPr sz="800" spc="-45" dirty="0">
                <a:latin typeface="Arial"/>
                <a:cs typeface="Arial"/>
              </a:rPr>
              <a:t>1003</a:t>
            </a:r>
            <a:r>
              <a:rPr sz="800" spc="1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(06-</a:t>
            </a:r>
            <a:r>
              <a:rPr sz="800" spc="-25" dirty="0">
                <a:latin typeface="Arial"/>
                <a:cs typeface="Arial"/>
              </a:rPr>
              <a:t>26)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16342" y="7084059"/>
            <a:ext cx="16402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©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EquiTrust</a:t>
            </a:r>
            <a:r>
              <a:rPr sz="800" spc="-25" dirty="0">
                <a:latin typeface="Arial"/>
                <a:cs typeface="Arial"/>
              </a:rPr>
              <a:t> 2026.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rights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reserved.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7359" y="6165942"/>
            <a:ext cx="3206750" cy="57785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71120" marR="65405">
              <a:lnSpc>
                <a:spcPct val="100000"/>
              </a:lnSpc>
              <a:spcBef>
                <a:spcPts val="295"/>
              </a:spcBef>
            </a:pPr>
            <a:r>
              <a:rPr sz="800" b="1" spc="-105" dirty="0">
                <a:latin typeface="Univers"/>
                <a:cs typeface="Univers"/>
              </a:rPr>
              <a:t>ANNUITY</a:t>
            </a:r>
            <a:r>
              <a:rPr sz="800" b="1" spc="-15" dirty="0">
                <a:latin typeface="Univers"/>
                <a:cs typeface="Univers"/>
              </a:rPr>
              <a:t> </a:t>
            </a:r>
            <a:r>
              <a:rPr sz="800" b="1" spc="-105" dirty="0">
                <a:latin typeface="Univers"/>
                <a:cs typeface="Univers"/>
              </a:rPr>
              <a:t>AND</a:t>
            </a:r>
            <a:r>
              <a:rPr sz="800" b="1" spc="30" dirty="0">
                <a:latin typeface="Univers"/>
                <a:cs typeface="Univers"/>
              </a:rPr>
              <a:t> </a:t>
            </a:r>
            <a:r>
              <a:rPr sz="800" b="1" spc="-105" dirty="0">
                <a:latin typeface="Univers"/>
                <a:cs typeface="Univers"/>
              </a:rPr>
              <a:t>INSURANCE</a:t>
            </a:r>
            <a:r>
              <a:rPr sz="800" b="1" spc="35" dirty="0">
                <a:latin typeface="Univers"/>
                <a:cs typeface="Univers"/>
              </a:rPr>
              <a:t> </a:t>
            </a:r>
            <a:r>
              <a:rPr sz="800" b="1" spc="-120" dirty="0">
                <a:latin typeface="Univers"/>
                <a:cs typeface="Univers"/>
              </a:rPr>
              <a:t>PRODUCTS</a:t>
            </a:r>
            <a:r>
              <a:rPr sz="800" b="1" spc="-15" dirty="0">
                <a:latin typeface="Univers"/>
                <a:cs typeface="Univers"/>
              </a:rPr>
              <a:t> </a:t>
            </a:r>
            <a:r>
              <a:rPr sz="800" b="1" spc="-110" dirty="0">
                <a:latin typeface="Univers"/>
                <a:cs typeface="Univers"/>
              </a:rPr>
              <a:t>ARE</a:t>
            </a:r>
            <a:r>
              <a:rPr sz="800" b="1" spc="30" dirty="0">
                <a:latin typeface="Univers"/>
                <a:cs typeface="Univers"/>
              </a:rPr>
              <a:t> </a:t>
            </a:r>
            <a:r>
              <a:rPr sz="800" b="1" spc="-135" dirty="0">
                <a:latin typeface="Univers"/>
                <a:cs typeface="Univers"/>
              </a:rPr>
              <a:t>NOT</a:t>
            </a:r>
            <a:r>
              <a:rPr sz="800" b="1" spc="35" dirty="0">
                <a:latin typeface="Univers"/>
                <a:cs typeface="Univers"/>
              </a:rPr>
              <a:t> </a:t>
            </a:r>
            <a:r>
              <a:rPr sz="800" b="1" spc="-95" dirty="0">
                <a:latin typeface="Univers"/>
                <a:cs typeface="Univers"/>
              </a:rPr>
              <a:t>DEPOSITS</a:t>
            </a:r>
            <a:r>
              <a:rPr sz="800" b="1" spc="30" dirty="0">
                <a:latin typeface="Univers"/>
                <a:cs typeface="Univers"/>
              </a:rPr>
              <a:t> </a:t>
            </a:r>
            <a:r>
              <a:rPr sz="800" b="1" spc="-120" dirty="0">
                <a:latin typeface="Univers"/>
                <a:cs typeface="Univers"/>
              </a:rPr>
              <a:t>NOR</a:t>
            </a:r>
            <a:r>
              <a:rPr sz="800" b="1" spc="-15" dirty="0">
                <a:latin typeface="Univers"/>
                <a:cs typeface="Univers"/>
              </a:rPr>
              <a:t> </a:t>
            </a:r>
            <a:r>
              <a:rPr sz="800" b="1" spc="-110" dirty="0">
                <a:latin typeface="Univers"/>
                <a:cs typeface="Univers"/>
              </a:rPr>
              <a:t>ARE</a:t>
            </a:r>
            <a:r>
              <a:rPr sz="800" b="1" spc="-130" dirty="0">
                <a:latin typeface="Univers"/>
                <a:cs typeface="Univers"/>
              </a:rPr>
              <a:t> </a:t>
            </a:r>
            <a:r>
              <a:rPr sz="800" b="1" spc="-65" dirty="0">
                <a:latin typeface="Univers"/>
                <a:cs typeface="Univers"/>
              </a:rPr>
              <a:t>THEY</a:t>
            </a:r>
            <a:r>
              <a:rPr sz="800" b="1" spc="500" dirty="0">
                <a:latin typeface="Univers"/>
                <a:cs typeface="Univers"/>
              </a:rPr>
              <a:t> </a:t>
            </a:r>
            <a:r>
              <a:rPr sz="800" b="1" spc="-120" dirty="0">
                <a:latin typeface="Univers"/>
                <a:cs typeface="Univers"/>
              </a:rPr>
              <a:t>GUARANTEED</a:t>
            </a:r>
            <a:r>
              <a:rPr sz="800" b="1" spc="60" dirty="0">
                <a:latin typeface="Univers"/>
                <a:cs typeface="Univers"/>
              </a:rPr>
              <a:t> </a:t>
            </a:r>
            <a:r>
              <a:rPr sz="800" b="1" spc="-60" dirty="0">
                <a:latin typeface="Univers"/>
                <a:cs typeface="Univers"/>
              </a:rPr>
              <a:t>BY</a:t>
            </a:r>
            <a:r>
              <a:rPr sz="800" b="1" spc="35" dirty="0">
                <a:latin typeface="Univers"/>
                <a:cs typeface="Univers"/>
              </a:rPr>
              <a:t> </a:t>
            </a:r>
            <a:r>
              <a:rPr sz="800" b="1" spc="-85" dirty="0">
                <a:latin typeface="Univers"/>
                <a:cs typeface="Univers"/>
              </a:rPr>
              <a:t>ANY</a:t>
            </a:r>
            <a:r>
              <a:rPr sz="800" b="1" spc="75" dirty="0">
                <a:latin typeface="Univers"/>
                <a:cs typeface="Univers"/>
              </a:rPr>
              <a:t> </a:t>
            </a:r>
            <a:r>
              <a:rPr sz="800" b="1" spc="-95" dirty="0">
                <a:latin typeface="Univers"/>
                <a:cs typeface="Univers"/>
              </a:rPr>
              <a:t>BANK.</a:t>
            </a:r>
            <a:r>
              <a:rPr sz="800" b="1" spc="-55" dirty="0">
                <a:latin typeface="Univers"/>
                <a:cs typeface="Univers"/>
              </a:rPr>
              <a:t> </a:t>
            </a:r>
            <a:r>
              <a:rPr sz="800" b="1" spc="-100" dirty="0">
                <a:latin typeface="Univers"/>
                <a:cs typeface="Univers"/>
              </a:rPr>
              <a:t>THEY</a:t>
            </a:r>
            <a:r>
              <a:rPr sz="800" b="1" spc="45" dirty="0">
                <a:latin typeface="Univers"/>
                <a:cs typeface="Univers"/>
              </a:rPr>
              <a:t> </a:t>
            </a:r>
            <a:r>
              <a:rPr sz="800" b="1" spc="-80" dirty="0">
                <a:latin typeface="Univers"/>
                <a:cs typeface="Univers"/>
              </a:rPr>
              <a:t>ARE</a:t>
            </a:r>
            <a:r>
              <a:rPr sz="800" b="1" spc="75" dirty="0">
                <a:latin typeface="Univers"/>
                <a:cs typeface="Univers"/>
              </a:rPr>
              <a:t> </a:t>
            </a:r>
            <a:r>
              <a:rPr sz="800" b="1" spc="-125" dirty="0">
                <a:latin typeface="Univers"/>
                <a:cs typeface="Univers"/>
              </a:rPr>
              <a:t>NOT</a:t>
            </a:r>
            <a:r>
              <a:rPr sz="800" b="1" spc="75" dirty="0">
                <a:latin typeface="Univers"/>
                <a:cs typeface="Univers"/>
              </a:rPr>
              <a:t> </a:t>
            </a:r>
            <a:r>
              <a:rPr sz="800" b="1" spc="-100" dirty="0">
                <a:latin typeface="Univers"/>
                <a:cs typeface="Univers"/>
              </a:rPr>
              <a:t>INSURED</a:t>
            </a:r>
            <a:r>
              <a:rPr sz="800" b="1" spc="80" dirty="0">
                <a:latin typeface="Univers"/>
                <a:cs typeface="Univers"/>
              </a:rPr>
              <a:t> </a:t>
            </a:r>
            <a:r>
              <a:rPr sz="800" b="1" spc="-90" dirty="0">
                <a:latin typeface="Univers"/>
                <a:cs typeface="Univers"/>
              </a:rPr>
              <a:t>BY</a:t>
            </a:r>
            <a:r>
              <a:rPr sz="800" b="1" spc="-55" dirty="0">
                <a:latin typeface="Univers"/>
                <a:cs typeface="Univers"/>
              </a:rPr>
              <a:t> </a:t>
            </a:r>
            <a:r>
              <a:rPr sz="800" b="1" spc="-80" dirty="0">
                <a:latin typeface="Univers"/>
                <a:cs typeface="Univers"/>
              </a:rPr>
              <a:t>THE</a:t>
            </a:r>
            <a:r>
              <a:rPr sz="800" b="1" spc="75" dirty="0">
                <a:latin typeface="Univers"/>
                <a:cs typeface="Univers"/>
              </a:rPr>
              <a:t> </a:t>
            </a:r>
            <a:r>
              <a:rPr sz="800" b="1" spc="-85" dirty="0">
                <a:latin typeface="Univers"/>
                <a:cs typeface="Univers"/>
              </a:rPr>
              <a:t>FEDERAL</a:t>
            </a:r>
            <a:r>
              <a:rPr sz="800" b="1" spc="500" dirty="0">
                <a:latin typeface="Univers"/>
                <a:cs typeface="Univers"/>
              </a:rPr>
              <a:t> </a:t>
            </a:r>
            <a:r>
              <a:rPr sz="800" b="1" spc="-100" dirty="0">
                <a:latin typeface="Univers"/>
                <a:cs typeface="Univers"/>
              </a:rPr>
              <a:t>DEPOSIT</a:t>
            </a:r>
            <a:r>
              <a:rPr sz="800" b="1" spc="-20" dirty="0">
                <a:latin typeface="Univers"/>
                <a:cs typeface="Univers"/>
              </a:rPr>
              <a:t> </a:t>
            </a:r>
            <a:r>
              <a:rPr sz="800" b="1" spc="-110" dirty="0">
                <a:latin typeface="Univers"/>
                <a:cs typeface="Univers"/>
              </a:rPr>
              <a:t>INSURANCE</a:t>
            </a:r>
            <a:r>
              <a:rPr sz="800" b="1" spc="-70" dirty="0">
                <a:latin typeface="Univers"/>
                <a:cs typeface="Univers"/>
              </a:rPr>
              <a:t> </a:t>
            </a:r>
            <a:r>
              <a:rPr sz="800" b="1" spc="-120" dirty="0">
                <a:latin typeface="Univers"/>
                <a:cs typeface="Univers"/>
              </a:rPr>
              <a:t>CORPORATION</a:t>
            </a:r>
            <a:r>
              <a:rPr sz="800" b="1" spc="-20" dirty="0">
                <a:latin typeface="Univers"/>
                <a:cs typeface="Univers"/>
              </a:rPr>
              <a:t> </a:t>
            </a:r>
            <a:r>
              <a:rPr sz="800" b="1" spc="-80" dirty="0">
                <a:latin typeface="Univers"/>
                <a:cs typeface="Univers"/>
              </a:rPr>
              <a:t>(FDIC)</a:t>
            </a:r>
            <a:r>
              <a:rPr sz="800" b="1" spc="-70" dirty="0">
                <a:latin typeface="Univers"/>
                <a:cs typeface="Univers"/>
              </a:rPr>
              <a:t> </a:t>
            </a:r>
            <a:r>
              <a:rPr sz="800" b="1" spc="-130" dirty="0">
                <a:latin typeface="Univers"/>
                <a:cs typeface="Univers"/>
              </a:rPr>
              <a:t>OR</a:t>
            </a:r>
            <a:r>
              <a:rPr sz="800" b="1" spc="-75" dirty="0">
                <a:latin typeface="Univers"/>
                <a:cs typeface="Univers"/>
              </a:rPr>
              <a:t> </a:t>
            </a:r>
            <a:r>
              <a:rPr sz="800" b="1" spc="-110" dirty="0">
                <a:latin typeface="Univers"/>
                <a:cs typeface="Univers"/>
              </a:rPr>
              <a:t>ANY</a:t>
            </a:r>
            <a:r>
              <a:rPr sz="800" b="1" spc="-70" dirty="0">
                <a:latin typeface="Univers"/>
                <a:cs typeface="Univers"/>
              </a:rPr>
              <a:t> </a:t>
            </a:r>
            <a:r>
              <a:rPr sz="800" b="1" spc="-125" dirty="0">
                <a:latin typeface="Univers"/>
                <a:cs typeface="Univers"/>
              </a:rPr>
              <a:t>OTHER</a:t>
            </a:r>
            <a:r>
              <a:rPr sz="800" b="1" spc="-70" dirty="0">
                <a:latin typeface="Univers"/>
                <a:cs typeface="Univers"/>
              </a:rPr>
              <a:t> </a:t>
            </a:r>
            <a:r>
              <a:rPr sz="800" b="1" spc="-120" dirty="0">
                <a:latin typeface="Univers"/>
                <a:cs typeface="Univers"/>
              </a:rPr>
              <a:t>AGENCY</a:t>
            </a:r>
            <a:r>
              <a:rPr sz="800" b="1" spc="-75" dirty="0">
                <a:latin typeface="Univers"/>
                <a:cs typeface="Univers"/>
              </a:rPr>
              <a:t> </a:t>
            </a:r>
            <a:r>
              <a:rPr sz="800" b="1" spc="-10" dirty="0">
                <a:latin typeface="Univers"/>
                <a:cs typeface="Univers"/>
              </a:rPr>
              <a:t>OFTHE </a:t>
            </a:r>
            <a:r>
              <a:rPr sz="800" b="1" spc="-110" dirty="0">
                <a:latin typeface="Univers"/>
                <a:cs typeface="Univers"/>
              </a:rPr>
              <a:t>FEDERAL</a:t>
            </a:r>
            <a:r>
              <a:rPr sz="800" b="1" spc="-70" dirty="0">
                <a:latin typeface="Univers"/>
                <a:cs typeface="Univers"/>
              </a:rPr>
              <a:t> </a:t>
            </a:r>
            <a:r>
              <a:rPr sz="800" b="1" spc="-130" dirty="0">
                <a:latin typeface="Univers"/>
                <a:cs typeface="Univers"/>
              </a:rPr>
              <a:t>GOVERNMENT.</a:t>
            </a:r>
            <a:r>
              <a:rPr sz="800" b="1" spc="-65" dirty="0">
                <a:latin typeface="Univers"/>
                <a:cs typeface="Univers"/>
              </a:rPr>
              <a:t> </a:t>
            </a:r>
            <a:r>
              <a:rPr sz="800" b="1" spc="-110" dirty="0">
                <a:latin typeface="Univers"/>
                <a:cs typeface="Univers"/>
              </a:rPr>
              <a:t>CERTAIN</a:t>
            </a:r>
            <a:r>
              <a:rPr sz="800" b="1" spc="-10" dirty="0">
                <a:latin typeface="Univers"/>
                <a:cs typeface="Univers"/>
              </a:rPr>
              <a:t> </a:t>
            </a:r>
            <a:r>
              <a:rPr sz="800" b="1" spc="-120" dirty="0">
                <a:latin typeface="Univers"/>
                <a:cs typeface="Univers"/>
              </a:rPr>
              <a:t>PRODUCTS</a:t>
            </a:r>
            <a:r>
              <a:rPr sz="800" b="1" spc="-10" dirty="0">
                <a:latin typeface="Univers"/>
                <a:cs typeface="Univers"/>
              </a:rPr>
              <a:t> </a:t>
            </a:r>
            <a:r>
              <a:rPr sz="800" b="1" spc="-125" dirty="0">
                <a:latin typeface="Univers"/>
                <a:cs typeface="Univers"/>
              </a:rPr>
              <a:t>MAY</a:t>
            </a:r>
            <a:r>
              <a:rPr sz="800" b="1" spc="-10" dirty="0">
                <a:latin typeface="Univers"/>
                <a:cs typeface="Univers"/>
              </a:rPr>
              <a:t> </a:t>
            </a:r>
            <a:r>
              <a:rPr sz="800" b="1" spc="-130" dirty="0">
                <a:latin typeface="Univers"/>
                <a:cs typeface="Univers"/>
              </a:rPr>
              <a:t>LOSE</a:t>
            </a:r>
            <a:r>
              <a:rPr sz="800" b="1" spc="-140" dirty="0">
                <a:latin typeface="Univers"/>
                <a:cs typeface="Univers"/>
              </a:rPr>
              <a:t> </a:t>
            </a:r>
            <a:r>
              <a:rPr sz="800" b="1" spc="-10" dirty="0">
                <a:latin typeface="Univers"/>
                <a:cs typeface="Univers"/>
              </a:rPr>
              <a:t>VALUE</a:t>
            </a:r>
            <a:endParaRPr sz="800">
              <a:latin typeface="Univers"/>
              <a:cs typeface="Univer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8800" y="6330402"/>
            <a:ext cx="211645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dirty="0">
                <a:latin typeface="Gotham Medium"/>
                <a:cs typeface="Gotham Medium"/>
              </a:rPr>
              <a:t>7100</a:t>
            </a:r>
            <a:r>
              <a:rPr sz="1000" spc="-30" dirty="0">
                <a:latin typeface="Gotham Medium"/>
                <a:cs typeface="Gotham Medium"/>
              </a:rPr>
              <a:t> </a:t>
            </a:r>
            <a:r>
              <a:rPr sz="1000" spc="-20" dirty="0">
                <a:latin typeface="Gotham Medium"/>
                <a:cs typeface="Gotham Medium"/>
              </a:rPr>
              <a:t>Westown</a:t>
            </a:r>
            <a:r>
              <a:rPr sz="1000" spc="-55" dirty="0">
                <a:latin typeface="Gotham Medium"/>
                <a:cs typeface="Gotham Medium"/>
              </a:rPr>
              <a:t> </a:t>
            </a:r>
            <a:r>
              <a:rPr sz="1000" dirty="0">
                <a:latin typeface="Gotham Medium"/>
                <a:cs typeface="Gotham Medium"/>
              </a:rPr>
              <a:t>Pkwy</a:t>
            </a:r>
            <a:r>
              <a:rPr sz="1000" spc="-25" dirty="0">
                <a:latin typeface="Gotham Medium"/>
                <a:cs typeface="Gotham Medium"/>
              </a:rPr>
              <a:t> </a:t>
            </a:r>
            <a:r>
              <a:rPr sz="1000" dirty="0">
                <a:latin typeface="Gotham Medium"/>
                <a:cs typeface="Gotham Medium"/>
              </a:rPr>
              <a:t>Suite</a:t>
            </a:r>
            <a:r>
              <a:rPr sz="1000" spc="-20" dirty="0">
                <a:latin typeface="Gotham Medium"/>
                <a:cs typeface="Gotham Medium"/>
              </a:rPr>
              <a:t> </a:t>
            </a:r>
            <a:r>
              <a:rPr sz="1000" spc="-25" dirty="0">
                <a:latin typeface="Gotham Medium"/>
                <a:cs typeface="Gotham Medium"/>
              </a:rPr>
              <a:t>200 </a:t>
            </a:r>
            <a:r>
              <a:rPr sz="1000" spc="-10" dirty="0">
                <a:latin typeface="Gotham Medium"/>
                <a:cs typeface="Gotham Medium"/>
              </a:rPr>
              <a:t>West</a:t>
            </a:r>
            <a:r>
              <a:rPr sz="1000" spc="-20" dirty="0">
                <a:latin typeface="Gotham Medium"/>
                <a:cs typeface="Gotham Medium"/>
              </a:rPr>
              <a:t> </a:t>
            </a:r>
            <a:r>
              <a:rPr sz="1000" dirty="0">
                <a:latin typeface="Gotham Medium"/>
                <a:cs typeface="Gotham Medium"/>
              </a:rPr>
              <a:t>Des</a:t>
            </a:r>
            <a:r>
              <a:rPr sz="1000" spc="-15" dirty="0">
                <a:latin typeface="Gotham Medium"/>
                <a:cs typeface="Gotham Medium"/>
              </a:rPr>
              <a:t> </a:t>
            </a:r>
            <a:r>
              <a:rPr sz="1000" dirty="0">
                <a:latin typeface="Gotham Medium"/>
                <a:cs typeface="Gotham Medium"/>
              </a:rPr>
              <a:t>Moines,</a:t>
            </a:r>
            <a:r>
              <a:rPr sz="1000" spc="-15" dirty="0">
                <a:latin typeface="Gotham Medium"/>
                <a:cs typeface="Gotham Medium"/>
              </a:rPr>
              <a:t> </a:t>
            </a:r>
            <a:r>
              <a:rPr sz="1000" dirty="0">
                <a:latin typeface="Gotham Medium"/>
                <a:cs typeface="Gotham Medium"/>
              </a:rPr>
              <a:t>IA</a:t>
            </a:r>
            <a:r>
              <a:rPr sz="1000" spc="-15" dirty="0">
                <a:latin typeface="Gotham Medium"/>
                <a:cs typeface="Gotham Medium"/>
              </a:rPr>
              <a:t> </a:t>
            </a:r>
            <a:r>
              <a:rPr sz="1000" spc="-10" dirty="0">
                <a:latin typeface="Gotham Medium"/>
                <a:cs typeface="Gotham Medium"/>
              </a:rPr>
              <a:t>50266-</a:t>
            </a:r>
            <a:r>
              <a:rPr sz="1000" spc="-20" dirty="0">
                <a:latin typeface="Gotham Medium"/>
                <a:cs typeface="Gotham Medium"/>
              </a:rPr>
              <a:t>2521 </a:t>
            </a:r>
            <a:r>
              <a:rPr sz="1000" dirty="0">
                <a:latin typeface="Gotham Medium"/>
                <a:cs typeface="Gotham Medium"/>
              </a:rPr>
              <a:t>866-</a:t>
            </a:r>
            <a:r>
              <a:rPr sz="1000" spc="-10" dirty="0">
                <a:latin typeface="Gotham Medium"/>
                <a:cs typeface="Gotham Medium"/>
              </a:rPr>
              <a:t>598-</a:t>
            </a:r>
            <a:r>
              <a:rPr sz="1000" dirty="0">
                <a:latin typeface="Gotham Medium"/>
                <a:cs typeface="Gotham Medium"/>
              </a:rPr>
              <a:t>3692 </a:t>
            </a:r>
            <a:r>
              <a:rPr sz="1000" dirty="0">
                <a:solidFill>
                  <a:srgbClr val="006A71"/>
                </a:solidFill>
                <a:latin typeface="Gotham Medium"/>
                <a:cs typeface="Gotham Medium"/>
              </a:rPr>
              <a:t>• </a:t>
            </a:r>
            <a:r>
              <a:rPr sz="1000" spc="-10" dirty="0">
                <a:latin typeface="Gotham Medium"/>
                <a:cs typeface="Gotham Medium"/>
              </a:rPr>
              <a:t>EquiTrust.com</a:t>
            </a:r>
            <a:endParaRPr sz="1000">
              <a:latin typeface="Gotham Medium"/>
              <a:cs typeface="Gotham Medium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1500" y="5547563"/>
            <a:ext cx="294640" cy="425450"/>
            <a:chOff x="571500" y="5547563"/>
            <a:chExt cx="294640" cy="425450"/>
          </a:xfrm>
        </p:grpSpPr>
        <p:sp>
          <p:nvSpPr>
            <p:cNvPr id="8" name="object 8"/>
            <p:cNvSpPr/>
            <p:nvPr/>
          </p:nvSpPr>
          <p:spPr>
            <a:xfrm>
              <a:off x="571500" y="5547563"/>
              <a:ext cx="294640" cy="425450"/>
            </a:xfrm>
            <a:custGeom>
              <a:avLst/>
              <a:gdLst/>
              <a:ahLst/>
              <a:cxnLst/>
              <a:rect l="l" t="t" r="r" b="b"/>
              <a:pathLst>
                <a:path w="294640" h="425450">
                  <a:moveTo>
                    <a:pt x="294271" y="0"/>
                  </a:moveTo>
                  <a:lnTo>
                    <a:pt x="0" y="0"/>
                  </a:lnTo>
                  <a:lnTo>
                    <a:pt x="0" y="425246"/>
                  </a:lnTo>
                  <a:lnTo>
                    <a:pt x="294271" y="425246"/>
                  </a:lnTo>
                  <a:lnTo>
                    <a:pt x="294271" y="0"/>
                  </a:lnTo>
                  <a:close/>
                </a:path>
              </a:pathLst>
            </a:custGeom>
            <a:solidFill>
              <a:srgbClr val="006A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5381" y="5647867"/>
              <a:ext cx="230504" cy="325120"/>
            </a:xfrm>
            <a:custGeom>
              <a:avLst/>
              <a:gdLst/>
              <a:ahLst/>
              <a:cxnLst/>
              <a:rect l="l" t="t" r="r" b="b"/>
              <a:pathLst>
                <a:path w="230505" h="325120">
                  <a:moveTo>
                    <a:pt x="230403" y="43815"/>
                  </a:moveTo>
                  <a:lnTo>
                    <a:pt x="37541" y="43815"/>
                  </a:lnTo>
                  <a:lnTo>
                    <a:pt x="37541" y="64770"/>
                  </a:lnTo>
                  <a:lnTo>
                    <a:pt x="230403" y="64770"/>
                  </a:lnTo>
                  <a:lnTo>
                    <a:pt x="230403" y="43815"/>
                  </a:lnTo>
                  <a:close/>
                </a:path>
                <a:path w="230505" h="325120">
                  <a:moveTo>
                    <a:pt x="230416" y="87630"/>
                  </a:moveTo>
                  <a:lnTo>
                    <a:pt x="73012" y="87630"/>
                  </a:lnTo>
                  <a:lnTo>
                    <a:pt x="73012" y="108585"/>
                  </a:lnTo>
                  <a:lnTo>
                    <a:pt x="99161" y="108585"/>
                  </a:lnTo>
                  <a:lnTo>
                    <a:pt x="99161" y="325043"/>
                  </a:lnTo>
                  <a:lnTo>
                    <a:pt x="120116" y="325043"/>
                  </a:lnTo>
                  <a:lnTo>
                    <a:pt x="120116" y="108585"/>
                  </a:lnTo>
                  <a:lnTo>
                    <a:pt x="143319" y="108585"/>
                  </a:lnTo>
                  <a:lnTo>
                    <a:pt x="143319" y="325043"/>
                  </a:lnTo>
                  <a:lnTo>
                    <a:pt x="164274" y="325043"/>
                  </a:lnTo>
                  <a:lnTo>
                    <a:pt x="164274" y="108585"/>
                  </a:lnTo>
                  <a:lnTo>
                    <a:pt x="186778" y="108585"/>
                  </a:lnTo>
                  <a:lnTo>
                    <a:pt x="186778" y="325043"/>
                  </a:lnTo>
                  <a:lnTo>
                    <a:pt x="207733" y="325043"/>
                  </a:lnTo>
                  <a:lnTo>
                    <a:pt x="207733" y="108585"/>
                  </a:lnTo>
                  <a:lnTo>
                    <a:pt x="230416" y="108585"/>
                  </a:lnTo>
                  <a:lnTo>
                    <a:pt x="230416" y="87630"/>
                  </a:lnTo>
                  <a:close/>
                </a:path>
                <a:path w="230505" h="325120">
                  <a:moveTo>
                    <a:pt x="230416" y="0"/>
                  </a:moveTo>
                  <a:lnTo>
                    <a:pt x="0" y="0"/>
                  </a:lnTo>
                  <a:lnTo>
                    <a:pt x="0" y="20955"/>
                  </a:lnTo>
                  <a:lnTo>
                    <a:pt x="230416" y="20955"/>
                  </a:lnTo>
                  <a:lnTo>
                    <a:pt x="230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994167" y="5714220"/>
            <a:ext cx="1718310" cy="426720"/>
            <a:chOff x="994167" y="5714220"/>
            <a:chExt cx="1718310" cy="426720"/>
          </a:xfrm>
        </p:grpSpPr>
        <p:sp>
          <p:nvSpPr>
            <p:cNvPr id="11" name="object 11"/>
            <p:cNvSpPr/>
            <p:nvPr/>
          </p:nvSpPr>
          <p:spPr>
            <a:xfrm>
              <a:off x="994167" y="5714220"/>
              <a:ext cx="211454" cy="255270"/>
            </a:xfrm>
            <a:custGeom>
              <a:avLst/>
              <a:gdLst/>
              <a:ahLst/>
              <a:cxnLst/>
              <a:rect l="l" t="t" r="r" b="b"/>
              <a:pathLst>
                <a:path w="211455" h="255270">
                  <a:moveTo>
                    <a:pt x="192925" y="0"/>
                  </a:moveTo>
                  <a:lnTo>
                    <a:pt x="0" y="0"/>
                  </a:lnTo>
                  <a:lnTo>
                    <a:pt x="0" y="5803"/>
                  </a:lnTo>
                  <a:lnTo>
                    <a:pt x="31826" y="5803"/>
                  </a:lnTo>
                  <a:lnTo>
                    <a:pt x="31826" y="249072"/>
                  </a:lnTo>
                  <a:lnTo>
                    <a:pt x="0" y="249072"/>
                  </a:lnTo>
                  <a:lnTo>
                    <a:pt x="0" y="254863"/>
                  </a:lnTo>
                  <a:lnTo>
                    <a:pt x="211023" y="254863"/>
                  </a:lnTo>
                  <a:lnTo>
                    <a:pt x="211023" y="180657"/>
                  </a:lnTo>
                  <a:lnTo>
                    <a:pt x="205232" y="180657"/>
                  </a:lnTo>
                  <a:lnTo>
                    <a:pt x="199906" y="217311"/>
                  </a:lnTo>
                  <a:lnTo>
                    <a:pt x="183791" y="237944"/>
                  </a:lnTo>
                  <a:lnTo>
                    <a:pt x="156679" y="247037"/>
                  </a:lnTo>
                  <a:lnTo>
                    <a:pt x="118364" y="249072"/>
                  </a:lnTo>
                  <a:lnTo>
                    <a:pt x="68770" y="249072"/>
                  </a:lnTo>
                  <a:lnTo>
                    <a:pt x="68770" y="128168"/>
                  </a:lnTo>
                  <a:lnTo>
                    <a:pt x="95554" y="128168"/>
                  </a:lnTo>
                  <a:lnTo>
                    <a:pt x="118104" y="131199"/>
                  </a:lnTo>
                  <a:lnTo>
                    <a:pt x="130641" y="139931"/>
                  </a:lnTo>
                  <a:lnTo>
                    <a:pt x="136049" y="153821"/>
                  </a:lnTo>
                  <a:lnTo>
                    <a:pt x="137210" y="172326"/>
                  </a:lnTo>
                  <a:lnTo>
                    <a:pt x="142976" y="172326"/>
                  </a:lnTo>
                  <a:lnTo>
                    <a:pt x="142976" y="76009"/>
                  </a:lnTo>
                  <a:lnTo>
                    <a:pt x="137210" y="76009"/>
                  </a:lnTo>
                  <a:lnTo>
                    <a:pt x="136054" y="93187"/>
                  </a:lnTo>
                  <a:lnTo>
                    <a:pt x="130684" y="108023"/>
                  </a:lnTo>
                  <a:lnTo>
                    <a:pt x="118249" y="118443"/>
                  </a:lnTo>
                  <a:lnTo>
                    <a:pt x="95897" y="122377"/>
                  </a:lnTo>
                  <a:lnTo>
                    <a:pt x="68770" y="122377"/>
                  </a:lnTo>
                  <a:lnTo>
                    <a:pt x="68770" y="5803"/>
                  </a:lnTo>
                  <a:lnTo>
                    <a:pt x="125603" y="5803"/>
                  </a:lnTo>
                  <a:lnTo>
                    <a:pt x="152090" y="8661"/>
                  </a:lnTo>
                  <a:lnTo>
                    <a:pt x="172931" y="18072"/>
                  </a:lnTo>
                  <a:lnTo>
                    <a:pt x="186573" y="35293"/>
                  </a:lnTo>
                  <a:lnTo>
                    <a:pt x="191465" y="61582"/>
                  </a:lnTo>
                  <a:lnTo>
                    <a:pt x="197294" y="61582"/>
                  </a:lnTo>
                  <a:lnTo>
                    <a:pt x="1929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3813" y="5812718"/>
              <a:ext cx="178142" cy="24569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544" y="5820633"/>
              <a:ext cx="160045" cy="15280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68056" y="5820633"/>
              <a:ext cx="160019" cy="15280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639366" y="5714225"/>
              <a:ext cx="283210" cy="255270"/>
            </a:xfrm>
            <a:custGeom>
              <a:avLst/>
              <a:gdLst/>
              <a:ahLst/>
              <a:cxnLst/>
              <a:rect l="l" t="t" r="r" b="b"/>
              <a:pathLst>
                <a:path w="283210" h="255270">
                  <a:moveTo>
                    <a:pt x="88290" y="249428"/>
                  </a:moveTo>
                  <a:lnTo>
                    <a:pt x="59347" y="249428"/>
                  </a:lnTo>
                  <a:lnTo>
                    <a:pt x="59347" y="112268"/>
                  </a:lnTo>
                  <a:lnTo>
                    <a:pt x="59347" y="105918"/>
                  </a:lnTo>
                  <a:lnTo>
                    <a:pt x="0" y="105918"/>
                  </a:lnTo>
                  <a:lnTo>
                    <a:pt x="0" y="112268"/>
                  </a:lnTo>
                  <a:lnTo>
                    <a:pt x="28943" y="112268"/>
                  </a:lnTo>
                  <a:lnTo>
                    <a:pt x="28943" y="249428"/>
                  </a:lnTo>
                  <a:lnTo>
                    <a:pt x="0" y="249428"/>
                  </a:lnTo>
                  <a:lnTo>
                    <a:pt x="0" y="254508"/>
                  </a:lnTo>
                  <a:lnTo>
                    <a:pt x="88290" y="254508"/>
                  </a:lnTo>
                  <a:lnTo>
                    <a:pt x="88290" y="249428"/>
                  </a:lnTo>
                  <a:close/>
                </a:path>
                <a:path w="283210" h="255270">
                  <a:moveTo>
                    <a:pt x="282638" y="0"/>
                  </a:moveTo>
                  <a:lnTo>
                    <a:pt x="61087" y="0"/>
                  </a:lnTo>
                  <a:lnTo>
                    <a:pt x="61087" y="74993"/>
                  </a:lnTo>
                  <a:lnTo>
                    <a:pt x="66903" y="74993"/>
                  </a:lnTo>
                  <a:lnTo>
                    <a:pt x="70167" y="39103"/>
                  </a:lnTo>
                  <a:lnTo>
                    <a:pt x="82181" y="18110"/>
                  </a:lnTo>
                  <a:lnTo>
                    <a:pt x="106286" y="8255"/>
                  </a:lnTo>
                  <a:lnTo>
                    <a:pt x="145783" y="5803"/>
                  </a:lnTo>
                  <a:lnTo>
                    <a:pt x="153390" y="5803"/>
                  </a:lnTo>
                  <a:lnTo>
                    <a:pt x="153390" y="249072"/>
                  </a:lnTo>
                  <a:lnTo>
                    <a:pt x="116166" y="249072"/>
                  </a:lnTo>
                  <a:lnTo>
                    <a:pt x="116166" y="254863"/>
                  </a:lnTo>
                  <a:lnTo>
                    <a:pt x="227634" y="254863"/>
                  </a:lnTo>
                  <a:lnTo>
                    <a:pt x="227634" y="249072"/>
                  </a:lnTo>
                  <a:lnTo>
                    <a:pt x="190322" y="249072"/>
                  </a:lnTo>
                  <a:lnTo>
                    <a:pt x="190322" y="5803"/>
                  </a:lnTo>
                  <a:lnTo>
                    <a:pt x="198259" y="5803"/>
                  </a:lnTo>
                  <a:lnTo>
                    <a:pt x="237604" y="8255"/>
                  </a:lnTo>
                  <a:lnTo>
                    <a:pt x="261632" y="18110"/>
                  </a:lnTo>
                  <a:lnTo>
                    <a:pt x="273634" y="39103"/>
                  </a:lnTo>
                  <a:lnTo>
                    <a:pt x="276898" y="74993"/>
                  </a:lnTo>
                  <a:lnTo>
                    <a:pt x="282638" y="74993"/>
                  </a:lnTo>
                  <a:lnTo>
                    <a:pt x="2826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4918" y="5812721"/>
              <a:ext cx="132118" cy="15636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2652" y="5812723"/>
              <a:ext cx="105384" cy="16071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84122" y="5769973"/>
              <a:ext cx="113360" cy="20346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44807" y="6044973"/>
              <a:ext cx="162618" cy="774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50440" y="6044972"/>
              <a:ext cx="961997" cy="9567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519264" y="5925113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25044" y="0"/>
                  </a:moveTo>
                  <a:lnTo>
                    <a:pt x="15162" y="1932"/>
                  </a:lnTo>
                  <a:lnTo>
                    <a:pt x="7216" y="7240"/>
                  </a:lnTo>
                  <a:lnTo>
                    <a:pt x="1923" y="15189"/>
                  </a:lnTo>
                  <a:lnTo>
                    <a:pt x="0" y="25044"/>
                  </a:lnTo>
                  <a:lnTo>
                    <a:pt x="1923" y="34894"/>
                  </a:lnTo>
                  <a:lnTo>
                    <a:pt x="7216" y="42843"/>
                  </a:lnTo>
                  <a:lnTo>
                    <a:pt x="15162" y="48154"/>
                  </a:lnTo>
                  <a:lnTo>
                    <a:pt x="25044" y="50088"/>
                  </a:lnTo>
                  <a:lnTo>
                    <a:pt x="34918" y="48154"/>
                  </a:lnTo>
                  <a:lnTo>
                    <a:pt x="37362" y="46520"/>
                  </a:lnTo>
                  <a:lnTo>
                    <a:pt x="25044" y="46520"/>
                  </a:lnTo>
                  <a:lnTo>
                    <a:pt x="16616" y="44850"/>
                  </a:lnTo>
                  <a:lnTo>
                    <a:pt x="9912" y="40278"/>
                  </a:lnTo>
                  <a:lnTo>
                    <a:pt x="5484" y="33457"/>
                  </a:lnTo>
                  <a:lnTo>
                    <a:pt x="3886" y="25044"/>
                  </a:lnTo>
                  <a:lnTo>
                    <a:pt x="5484" y="16623"/>
                  </a:lnTo>
                  <a:lnTo>
                    <a:pt x="9912" y="9799"/>
                  </a:lnTo>
                  <a:lnTo>
                    <a:pt x="16616" y="5225"/>
                  </a:lnTo>
                  <a:lnTo>
                    <a:pt x="25044" y="3555"/>
                  </a:lnTo>
                  <a:lnTo>
                    <a:pt x="37347" y="3555"/>
                  </a:lnTo>
                  <a:lnTo>
                    <a:pt x="34918" y="1932"/>
                  </a:lnTo>
                  <a:lnTo>
                    <a:pt x="25044" y="0"/>
                  </a:lnTo>
                  <a:close/>
                </a:path>
                <a:path w="50164" h="50164">
                  <a:moveTo>
                    <a:pt x="37347" y="3555"/>
                  </a:moveTo>
                  <a:lnTo>
                    <a:pt x="25044" y="3555"/>
                  </a:lnTo>
                  <a:lnTo>
                    <a:pt x="33457" y="5225"/>
                  </a:lnTo>
                  <a:lnTo>
                    <a:pt x="40154" y="9799"/>
                  </a:lnTo>
                  <a:lnTo>
                    <a:pt x="44578" y="16623"/>
                  </a:lnTo>
                  <a:lnTo>
                    <a:pt x="46177" y="25044"/>
                  </a:lnTo>
                  <a:lnTo>
                    <a:pt x="44578" y="33457"/>
                  </a:lnTo>
                  <a:lnTo>
                    <a:pt x="40154" y="40278"/>
                  </a:lnTo>
                  <a:lnTo>
                    <a:pt x="33457" y="44850"/>
                  </a:lnTo>
                  <a:lnTo>
                    <a:pt x="25044" y="46520"/>
                  </a:lnTo>
                  <a:lnTo>
                    <a:pt x="37362" y="46520"/>
                  </a:lnTo>
                  <a:lnTo>
                    <a:pt x="42860" y="42843"/>
                  </a:lnTo>
                  <a:lnTo>
                    <a:pt x="48152" y="34894"/>
                  </a:lnTo>
                  <a:lnTo>
                    <a:pt x="50076" y="25044"/>
                  </a:lnTo>
                  <a:lnTo>
                    <a:pt x="48152" y="15189"/>
                  </a:lnTo>
                  <a:lnTo>
                    <a:pt x="42860" y="7240"/>
                  </a:lnTo>
                  <a:lnTo>
                    <a:pt x="37347" y="3555"/>
                  </a:lnTo>
                  <a:close/>
                </a:path>
                <a:path w="50164" h="50164">
                  <a:moveTo>
                    <a:pt x="33578" y="10579"/>
                  </a:moveTo>
                  <a:lnTo>
                    <a:pt x="15925" y="10579"/>
                  </a:lnTo>
                  <a:lnTo>
                    <a:pt x="15925" y="39535"/>
                  </a:lnTo>
                  <a:lnTo>
                    <a:pt x="19519" y="39535"/>
                  </a:lnTo>
                  <a:lnTo>
                    <a:pt x="19519" y="26657"/>
                  </a:lnTo>
                  <a:lnTo>
                    <a:pt x="29210" y="26657"/>
                  </a:lnTo>
                  <a:lnTo>
                    <a:pt x="33121" y="25984"/>
                  </a:lnTo>
                  <a:lnTo>
                    <a:pt x="36474" y="23698"/>
                  </a:lnTo>
                  <a:lnTo>
                    <a:pt x="19519" y="23698"/>
                  </a:lnTo>
                  <a:lnTo>
                    <a:pt x="19519" y="13614"/>
                  </a:lnTo>
                  <a:lnTo>
                    <a:pt x="36474" y="13614"/>
                  </a:lnTo>
                  <a:lnTo>
                    <a:pt x="36474" y="13398"/>
                  </a:lnTo>
                  <a:lnTo>
                    <a:pt x="33578" y="10579"/>
                  </a:lnTo>
                  <a:close/>
                </a:path>
                <a:path w="50164" h="50164">
                  <a:moveTo>
                    <a:pt x="29210" y="26657"/>
                  </a:moveTo>
                  <a:lnTo>
                    <a:pt x="25501" y="26657"/>
                  </a:lnTo>
                  <a:lnTo>
                    <a:pt x="33655" y="39535"/>
                  </a:lnTo>
                  <a:lnTo>
                    <a:pt x="37833" y="39535"/>
                  </a:lnTo>
                  <a:lnTo>
                    <a:pt x="29210" y="26657"/>
                  </a:lnTo>
                  <a:close/>
                </a:path>
                <a:path w="50164" h="50164">
                  <a:moveTo>
                    <a:pt x="36474" y="13614"/>
                  </a:moveTo>
                  <a:lnTo>
                    <a:pt x="29552" y="13614"/>
                  </a:lnTo>
                  <a:lnTo>
                    <a:pt x="32918" y="14541"/>
                  </a:lnTo>
                  <a:lnTo>
                    <a:pt x="32918" y="23494"/>
                  </a:lnTo>
                  <a:lnTo>
                    <a:pt x="26637" y="23698"/>
                  </a:lnTo>
                  <a:lnTo>
                    <a:pt x="36474" y="23698"/>
                  </a:lnTo>
                  <a:lnTo>
                    <a:pt x="36474" y="136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721497"/>
              <a:ext cx="4846320" cy="4329430"/>
            </a:xfrm>
            <a:custGeom>
              <a:avLst/>
              <a:gdLst/>
              <a:ahLst/>
              <a:cxnLst/>
              <a:rect l="l" t="t" r="r" b="b"/>
              <a:pathLst>
                <a:path w="4846320" h="4329430">
                  <a:moveTo>
                    <a:pt x="4846320" y="0"/>
                  </a:moveTo>
                  <a:lnTo>
                    <a:pt x="0" y="0"/>
                  </a:lnTo>
                  <a:lnTo>
                    <a:pt x="0" y="4329404"/>
                  </a:lnTo>
                  <a:lnTo>
                    <a:pt x="4846320" y="4329404"/>
                  </a:lnTo>
                  <a:lnTo>
                    <a:pt x="4846320" y="0"/>
                  </a:lnTo>
                  <a:close/>
                </a:path>
              </a:pathLst>
            </a:custGeom>
            <a:solidFill>
              <a:srgbClr val="006A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558800" y="2189262"/>
            <a:ext cx="3669029" cy="112585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ts val="4100"/>
              </a:lnSpc>
              <a:spcBef>
                <a:spcPts val="620"/>
              </a:spcBef>
              <a:tabLst>
                <a:tab pos="2928620" algn="l"/>
              </a:tabLst>
            </a:pPr>
            <a:r>
              <a:rPr sz="3800" spc="-10" dirty="0">
                <a:solidFill>
                  <a:srgbClr val="C2CD23"/>
                </a:solidFill>
              </a:rPr>
              <a:t>DREAMING</a:t>
            </a:r>
            <a:r>
              <a:rPr sz="3800" dirty="0">
                <a:solidFill>
                  <a:srgbClr val="C2CD23"/>
                </a:solidFill>
              </a:rPr>
              <a:t>	</a:t>
            </a:r>
            <a:r>
              <a:rPr sz="3800" spc="-25" dirty="0">
                <a:solidFill>
                  <a:srgbClr val="C2CD23"/>
                </a:solidFill>
              </a:rPr>
              <a:t>OF </a:t>
            </a:r>
            <a:r>
              <a:rPr sz="3800" spc="-10" dirty="0">
                <a:solidFill>
                  <a:srgbClr val="C2CD23"/>
                </a:solidFill>
              </a:rPr>
              <a:t>RETIREMENT?</a:t>
            </a:r>
            <a:endParaRPr sz="3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4D4D4F"/>
                </a:solidFill>
              </a:rPr>
              <a:t>INCOME</a:t>
            </a:r>
            <a:r>
              <a:rPr spc="-20" dirty="0">
                <a:solidFill>
                  <a:srgbClr val="4D4D4F"/>
                </a:solidFill>
              </a:rPr>
              <a:t> </a:t>
            </a:r>
            <a:r>
              <a:rPr spc="-10" dirty="0">
                <a:solidFill>
                  <a:srgbClr val="4D4D4F"/>
                </a:solidFill>
              </a:rPr>
              <a:t>BENEFIT</a:t>
            </a:r>
            <a:r>
              <a:rPr spc="-20" dirty="0">
                <a:solidFill>
                  <a:srgbClr val="4D4D4F"/>
                </a:solidFill>
              </a:rPr>
              <a:t> </a:t>
            </a:r>
            <a:r>
              <a:rPr spc="-10" dirty="0">
                <a:solidFill>
                  <a:srgbClr val="4D4D4F"/>
                </a:solidFill>
              </a:rPr>
              <a:t>RIDER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69527" y="7234681"/>
            <a:ext cx="101600" cy="182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4D4D4F"/>
                </a:solidFill>
                <a:latin typeface="Gotham Book"/>
                <a:cs typeface="Gotham Book"/>
              </a:rPr>
              <a:t>2</a:t>
            </a:r>
            <a:endParaRPr sz="1000">
              <a:latin typeface="Gotham Book"/>
              <a:cs typeface="Gotham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8800" y="3510439"/>
            <a:ext cx="3824604" cy="208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0035">
              <a:lnSpc>
                <a:spcPct val="1072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Is</a:t>
            </a:r>
            <a:r>
              <a:rPr sz="1400" spc="-3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your</a:t>
            </a:r>
            <a:r>
              <a:rPr sz="1400" spc="-3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bucket</a:t>
            </a:r>
            <a:r>
              <a:rPr sz="14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list</a:t>
            </a:r>
            <a:r>
              <a:rPr sz="1400" spc="-3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for</a:t>
            </a:r>
            <a:r>
              <a:rPr sz="14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retirement</a:t>
            </a:r>
            <a:r>
              <a:rPr sz="1400" spc="-3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otham Book"/>
                <a:cs typeface="Gotham Book"/>
              </a:rPr>
              <a:t>getting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longer and </a:t>
            </a:r>
            <a:r>
              <a:rPr sz="1400" spc="-10" dirty="0">
                <a:solidFill>
                  <a:srgbClr val="FFFFFF"/>
                </a:solidFill>
                <a:latin typeface="Gotham Book"/>
                <a:cs typeface="Gotham Book"/>
              </a:rPr>
              <a:t>longer?</a:t>
            </a:r>
            <a:endParaRPr sz="140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400">
              <a:latin typeface="Gotham Book"/>
              <a:cs typeface="Gotham Book"/>
            </a:endParaRPr>
          </a:p>
          <a:p>
            <a:pPr marL="12700" marR="5080">
              <a:lnSpc>
                <a:spcPct val="107200"/>
              </a:lnSpc>
            </a:pP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Whether</a:t>
            </a:r>
            <a:r>
              <a:rPr sz="14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it’s</a:t>
            </a:r>
            <a:r>
              <a:rPr sz="14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otham Book"/>
                <a:cs typeface="Gotham Book"/>
              </a:rPr>
              <a:t>traveling,</a:t>
            </a:r>
            <a:r>
              <a:rPr sz="14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taking</a:t>
            </a:r>
            <a:r>
              <a:rPr sz="14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up</a:t>
            </a:r>
            <a:r>
              <a:rPr sz="14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Gotham Book"/>
                <a:cs typeface="Gotham Book"/>
              </a:rPr>
              <a:t>new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hobby</a:t>
            </a:r>
            <a:r>
              <a:rPr sz="14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or</a:t>
            </a:r>
            <a:r>
              <a:rPr sz="14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simply</a:t>
            </a:r>
            <a:r>
              <a:rPr sz="14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enjoying</a:t>
            </a:r>
            <a:r>
              <a:rPr sz="14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some</a:t>
            </a:r>
            <a:r>
              <a:rPr sz="14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rest</a:t>
            </a:r>
            <a:r>
              <a:rPr sz="14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Gotham Book"/>
                <a:cs typeface="Gotham Book"/>
              </a:rPr>
              <a:t>and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relaxation</a:t>
            </a:r>
            <a:r>
              <a:rPr sz="1400" spc="-4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—</a:t>
            </a:r>
            <a:r>
              <a:rPr sz="1400" spc="-4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you’ll</a:t>
            </a:r>
            <a:r>
              <a:rPr sz="1400" spc="-4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need</a:t>
            </a:r>
            <a:r>
              <a:rPr sz="1400" spc="-4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1400" spc="-3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financial</a:t>
            </a:r>
            <a:r>
              <a:rPr sz="1400" spc="-4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otham Book"/>
                <a:cs typeface="Gotham Book"/>
              </a:rPr>
              <a:t>strategy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help</a:t>
            </a:r>
            <a:r>
              <a:rPr sz="14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you</a:t>
            </a:r>
            <a:r>
              <a:rPr sz="14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accomplish</a:t>
            </a:r>
            <a:r>
              <a:rPr sz="14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your</a:t>
            </a:r>
            <a:r>
              <a:rPr sz="14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goals.</a:t>
            </a:r>
            <a:r>
              <a:rPr sz="14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14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otham Book"/>
                <a:cs typeface="Gotham Book"/>
              </a:rPr>
              <a:t>fixed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index</a:t>
            </a:r>
            <a:r>
              <a:rPr sz="14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annuity</a:t>
            </a:r>
            <a:r>
              <a:rPr sz="14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with</a:t>
            </a:r>
            <a:r>
              <a:rPr sz="14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an</a:t>
            </a:r>
            <a:r>
              <a:rPr sz="14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Income</a:t>
            </a:r>
            <a:r>
              <a:rPr sz="14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Benefit</a:t>
            </a:r>
            <a:r>
              <a:rPr sz="14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otham Book"/>
                <a:cs typeface="Gotham Book"/>
              </a:rPr>
              <a:t>Rider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may</a:t>
            </a:r>
            <a:r>
              <a:rPr sz="14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be</a:t>
            </a:r>
            <a:r>
              <a:rPr sz="14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14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valuable</a:t>
            </a:r>
            <a:r>
              <a:rPr sz="14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addition</a:t>
            </a:r>
            <a:r>
              <a:rPr sz="14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to</a:t>
            </a:r>
            <a:r>
              <a:rPr sz="14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your</a:t>
            </a:r>
            <a:r>
              <a:rPr sz="14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otham Book"/>
                <a:cs typeface="Gotham Book"/>
              </a:rPr>
              <a:t>plan.</a:t>
            </a:r>
            <a:endParaRPr sz="14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1500"/>
            <a:ext cx="411480" cy="947419"/>
          </a:xfrm>
          <a:custGeom>
            <a:avLst/>
            <a:gdLst/>
            <a:ahLst/>
            <a:cxnLst/>
            <a:rect l="l" t="t" r="r" b="b"/>
            <a:pathLst>
              <a:path w="411480" h="947419">
                <a:moveTo>
                  <a:pt x="411480" y="0"/>
                </a:moveTo>
                <a:lnTo>
                  <a:pt x="0" y="0"/>
                </a:lnTo>
                <a:lnTo>
                  <a:pt x="0" y="947420"/>
                </a:lnTo>
                <a:lnTo>
                  <a:pt x="411480" y="947420"/>
                </a:lnTo>
                <a:lnTo>
                  <a:pt x="411480" y="0"/>
                </a:lnTo>
                <a:close/>
              </a:path>
            </a:pathLst>
          </a:custGeom>
          <a:solidFill>
            <a:srgbClr val="C2CD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LET'S</a:t>
            </a:r>
            <a:r>
              <a:rPr spc="-110" dirty="0"/>
              <a:t> </a:t>
            </a:r>
            <a:r>
              <a:rPr spc="-145" dirty="0"/>
              <a:t>START</a:t>
            </a:r>
            <a:r>
              <a:rPr spc="-85" dirty="0"/>
              <a:t> </a:t>
            </a:r>
            <a:r>
              <a:rPr spc="-70" dirty="0"/>
              <a:t>WITH</a:t>
            </a:r>
            <a:r>
              <a:rPr spc="-110" dirty="0"/>
              <a:t> </a:t>
            </a:r>
            <a:r>
              <a:rPr spc="-90" dirty="0"/>
              <a:t>THE</a:t>
            </a:r>
            <a:r>
              <a:rPr spc="-95" dirty="0"/>
              <a:t> </a:t>
            </a:r>
            <a:r>
              <a:rPr spc="-75" dirty="0"/>
              <a:t>BASICS:</a:t>
            </a:r>
            <a:r>
              <a:rPr spc="-95" dirty="0"/>
              <a:t> </a:t>
            </a:r>
            <a:r>
              <a:rPr spc="-150" dirty="0"/>
              <a:t>WHAT</a:t>
            </a:r>
            <a:r>
              <a:rPr spc="-85" dirty="0"/>
              <a:t> </a:t>
            </a:r>
            <a:r>
              <a:rPr spc="-10" dirty="0"/>
              <a:t>IS</a:t>
            </a:r>
            <a:r>
              <a:rPr spc="-100" dirty="0"/>
              <a:t> </a:t>
            </a:r>
            <a:r>
              <a:rPr spc="-50" dirty="0"/>
              <a:t>AN</a:t>
            </a:r>
            <a:r>
              <a:rPr spc="-95" dirty="0"/>
              <a:t> </a:t>
            </a:r>
            <a:r>
              <a:rPr spc="-50" dirty="0"/>
              <a:t>ANNUITY?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400" y="1624060"/>
            <a:ext cx="824610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annuity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is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contract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between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you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and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insurance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company.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How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does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annuity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work?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6089" y="5541172"/>
            <a:ext cx="84721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An</a:t>
            </a:r>
            <a:r>
              <a:rPr sz="1400" b="1" spc="-35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annuity</a:t>
            </a:r>
            <a:r>
              <a:rPr sz="1400" b="1" spc="-30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is</a:t>
            </a:r>
            <a:r>
              <a:rPr sz="1400" b="1" spc="-30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the</a:t>
            </a:r>
            <a:r>
              <a:rPr sz="1400" b="1" spc="-30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only</a:t>
            </a:r>
            <a:r>
              <a:rPr sz="1400" b="1" spc="-30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vehicle</a:t>
            </a:r>
            <a:r>
              <a:rPr sz="1400" b="1" spc="-30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that</a:t>
            </a:r>
            <a:r>
              <a:rPr sz="1400" b="1" spc="-30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spc="-10" dirty="0">
                <a:solidFill>
                  <a:srgbClr val="4D4D4F"/>
                </a:solidFill>
                <a:latin typeface="Gotham"/>
                <a:cs typeface="Gotham"/>
              </a:rPr>
              <a:t>provides</a:t>
            </a:r>
            <a:r>
              <a:rPr sz="1400" b="1" spc="-30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a</a:t>
            </a:r>
            <a:r>
              <a:rPr sz="1400" b="1" spc="-30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guaranteed</a:t>
            </a:r>
            <a:r>
              <a:rPr sz="1200" b="1" baseline="31250" dirty="0">
                <a:solidFill>
                  <a:srgbClr val="4D4D4F"/>
                </a:solidFill>
                <a:latin typeface="Gotham"/>
                <a:cs typeface="Gotham"/>
              </a:rPr>
              <a:t>2</a:t>
            </a:r>
            <a:r>
              <a:rPr sz="1200" b="1" spc="217" baseline="31250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stream</a:t>
            </a:r>
            <a:r>
              <a:rPr sz="1400" b="1" spc="-35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of</a:t>
            </a:r>
            <a:r>
              <a:rPr sz="1400" b="1" spc="-30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income</a:t>
            </a:r>
            <a:r>
              <a:rPr sz="1400" b="1" spc="-30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for</a:t>
            </a:r>
            <a:r>
              <a:rPr sz="1400" b="1" spc="-30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your</a:t>
            </a:r>
            <a:r>
              <a:rPr sz="1400" b="1" spc="-30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spc="-10" dirty="0">
                <a:solidFill>
                  <a:srgbClr val="4D4D4F"/>
                </a:solidFill>
                <a:latin typeface="Gotham"/>
                <a:cs typeface="Gotham"/>
              </a:rPr>
              <a:t>lifetime.</a:t>
            </a:r>
            <a:endParaRPr sz="1400">
              <a:latin typeface="Gotham"/>
              <a:cs typeface="Gotha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000" y="6789900"/>
            <a:ext cx="391985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75" spc="-157" baseline="30864" dirty="0">
                <a:solidFill>
                  <a:srgbClr val="4D4D4F"/>
                </a:solidFill>
                <a:latin typeface="Arial"/>
                <a:cs typeface="Arial"/>
              </a:rPr>
              <a:t>1</a:t>
            </a:r>
            <a:r>
              <a:rPr sz="675" spc="135" baseline="30864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Required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Minimum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Distributions</a:t>
            </a:r>
            <a:endParaRPr sz="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675" baseline="30864" dirty="0">
                <a:solidFill>
                  <a:srgbClr val="4D4D4F"/>
                </a:solidFill>
                <a:latin typeface="Arial"/>
                <a:cs typeface="Arial"/>
              </a:rPr>
              <a:t>2</a:t>
            </a:r>
            <a:r>
              <a:rPr sz="675" spc="127" baseline="30864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Guarantees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4D4D4F"/>
                </a:solidFill>
                <a:latin typeface="Arial"/>
                <a:cs typeface="Arial"/>
              </a:rPr>
              <a:t>are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based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on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claims-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paying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ability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of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EquiTrust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Life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4D4D4F"/>
                </a:solidFill>
                <a:latin typeface="Arial"/>
                <a:cs typeface="Arial"/>
              </a:rPr>
              <a:t>Insurance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Company.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3115" y="2318570"/>
            <a:ext cx="7214234" cy="2367915"/>
            <a:chOff x="293115" y="2318570"/>
            <a:chExt cx="7214234" cy="2367915"/>
          </a:xfrm>
        </p:grpSpPr>
        <p:sp>
          <p:nvSpPr>
            <p:cNvPr id="8" name="object 8"/>
            <p:cNvSpPr/>
            <p:nvPr/>
          </p:nvSpPr>
          <p:spPr>
            <a:xfrm>
              <a:off x="293115" y="2318570"/>
              <a:ext cx="2620645" cy="2367915"/>
            </a:xfrm>
            <a:custGeom>
              <a:avLst/>
              <a:gdLst/>
              <a:ahLst/>
              <a:cxnLst/>
              <a:rect l="l" t="t" r="r" b="b"/>
              <a:pathLst>
                <a:path w="2620645" h="2367915">
                  <a:moveTo>
                    <a:pt x="2223452" y="0"/>
                  </a:moveTo>
                  <a:lnTo>
                    <a:pt x="0" y="0"/>
                  </a:lnTo>
                  <a:lnTo>
                    <a:pt x="396595" y="1184325"/>
                  </a:lnTo>
                  <a:lnTo>
                    <a:pt x="0" y="2367724"/>
                  </a:lnTo>
                  <a:lnTo>
                    <a:pt x="2223452" y="2367724"/>
                  </a:lnTo>
                  <a:lnTo>
                    <a:pt x="2620048" y="1183906"/>
                  </a:lnTo>
                  <a:lnTo>
                    <a:pt x="2223452" y="0"/>
                  </a:lnTo>
                  <a:close/>
                </a:path>
              </a:pathLst>
            </a:custGeom>
            <a:solidFill>
              <a:srgbClr val="034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89853" y="2318570"/>
              <a:ext cx="2620645" cy="2367915"/>
            </a:xfrm>
            <a:custGeom>
              <a:avLst/>
              <a:gdLst/>
              <a:ahLst/>
              <a:cxnLst/>
              <a:rect l="l" t="t" r="r" b="b"/>
              <a:pathLst>
                <a:path w="2620645" h="2367915">
                  <a:moveTo>
                    <a:pt x="2223452" y="0"/>
                  </a:moveTo>
                  <a:lnTo>
                    <a:pt x="0" y="0"/>
                  </a:lnTo>
                  <a:lnTo>
                    <a:pt x="396595" y="1184325"/>
                  </a:lnTo>
                  <a:lnTo>
                    <a:pt x="0" y="2367724"/>
                  </a:lnTo>
                  <a:lnTo>
                    <a:pt x="2223452" y="2367724"/>
                  </a:lnTo>
                  <a:lnTo>
                    <a:pt x="2620048" y="1183906"/>
                  </a:lnTo>
                  <a:lnTo>
                    <a:pt x="2223452" y="0"/>
                  </a:lnTo>
                  <a:close/>
                </a:path>
              </a:pathLst>
            </a:custGeom>
            <a:solidFill>
              <a:srgbClr val="C2C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86745" y="2318570"/>
              <a:ext cx="2620645" cy="2367915"/>
            </a:xfrm>
            <a:custGeom>
              <a:avLst/>
              <a:gdLst/>
              <a:ahLst/>
              <a:cxnLst/>
              <a:rect l="l" t="t" r="r" b="b"/>
              <a:pathLst>
                <a:path w="2620645" h="2367915">
                  <a:moveTo>
                    <a:pt x="2223452" y="0"/>
                  </a:moveTo>
                  <a:lnTo>
                    <a:pt x="0" y="0"/>
                  </a:lnTo>
                  <a:lnTo>
                    <a:pt x="396595" y="1184325"/>
                  </a:lnTo>
                  <a:lnTo>
                    <a:pt x="0" y="2367724"/>
                  </a:lnTo>
                  <a:lnTo>
                    <a:pt x="2223452" y="2367724"/>
                  </a:lnTo>
                  <a:lnTo>
                    <a:pt x="2620048" y="1183906"/>
                  </a:lnTo>
                  <a:lnTo>
                    <a:pt x="2223452" y="0"/>
                  </a:lnTo>
                  <a:close/>
                </a:path>
              </a:pathLst>
            </a:custGeom>
            <a:solidFill>
              <a:srgbClr val="006A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3976" y="2990776"/>
            <a:ext cx="1425575" cy="9753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10" dirty="0">
                <a:solidFill>
                  <a:srgbClr val="FFFFFF"/>
                </a:solidFill>
                <a:latin typeface="Gotham"/>
                <a:cs typeface="Gotham"/>
              </a:rPr>
              <a:t>CONTRIBUTE</a:t>
            </a:r>
            <a:endParaRPr sz="1400">
              <a:latin typeface="Gotham"/>
              <a:cs typeface="Gotham"/>
            </a:endParaRPr>
          </a:p>
          <a:p>
            <a:pPr marL="12700" marR="5080" algn="just">
              <a:lnSpc>
                <a:spcPct val="100000"/>
              </a:lnSpc>
              <a:spcBef>
                <a:spcPts val="375"/>
              </a:spcBef>
            </a:pPr>
            <a:r>
              <a:rPr sz="1400" spc="-35" dirty="0">
                <a:solidFill>
                  <a:srgbClr val="FFFFFF"/>
                </a:solidFill>
                <a:latin typeface="Gotham Book"/>
                <a:cs typeface="Gotham Book"/>
              </a:rPr>
              <a:t>You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pay</a:t>
            </a:r>
            <a:r>
              <a:rPr sz="14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1400" spc="-3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Gotham Book"/>
                <a:cs typeface="Gotham Book"/>
              </a:rPr>
              <a:t>lump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sum</a:t>
            </a:r>
            <a:r>
              <a:rPr sz="14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or</a:t>
            </a:r>
            <a:r>
              <a:rPr sz="14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series</a:t>
            </a:r>
            <a:r>
              <a:rPr sz="14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Gotham Book"/>
                <a:cs typeface="Gotham Book"/>
              </a:rPr>
              <a:t>of </a:t>
            </a:r>
            <a:r>
              <a:rPr sz="1400" spc="-10" dirty="0">
                <a:solidFill>
                  <a:srgbClr val="FFFFFF"/>
                </a:solidFill>
                <a:latin typeface="Gotham Book"/>
                <a:cs typeface="Gotham Book"/>
              </a:rPr>
              <a:t>payments.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75621" y="2670736"/>
            <a:ext cx="1656080" cy="16154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10" dirty="0">
                <a:solidFill>
                  <a:srgbClr val="034549"/>
                </a:solidFill>
                <a:latin typeface="Gotham"/>
                <a:cs typeface="Gotham"/>
              </a:rPr>
              <a:t>ACCUMULATE</a:t>
            </a:r>
            <a:endParaRPr sz="1400">
              <a:latin typeface="Gotham"/>
              <a:cs typeface="Gotham"/>
            </a:endParaRPr>
          </a:p>
          <a:p>
            <a:pPr marL="12700" marR="5080">
              <a:lnSpc>
                <a:spcPct val="100000"/>
              </a:lnSpc>
              <a:spcBef>
                <a:spcPts val="375"/>
              </a:spcBef>
            </a:pPr>
            <a:r>
              <a:rPr sz="1400" spc="-20" dirty="0">
                <a:solidFill>
                  <a:srgbClr val="034549"/>
                </a:solidFill>
                <a:latin typeface="Gotham Book"/>
                <a:cs typeface="Gotham Book"/>
              </a:rPr>
              <a:t>Your</a:t>
            </a:r>
            <a:r>
              <a:rPr sz="1400" spc="-75" dirty="0">
                <a:solidFill>
                  <a:srgbClr val="034549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034549"/>
                </a:solidFill>
                <a:latin typeface="Gotham Book"/>
                <a:cs typeface="Gotham Book"/>
              </a:rPr>
              <a:t>contributions </a:t>
            </a:r>
            <a:r>
              <a:rPr sz="1400" dirty="0">
                <a:solidFill>
                  <a:srgbClr val="034549"/>
                </a:solidFill>
                <a:latin typeface="Gotham Book"/>
                <a:cs typeface="Gotham Book"/>
              </a:rPr>
              <a:t>grow</a:t>
            </a:r>
            <a:r>
              <a:rPr sz="1400" spc="-35" dirty="0">
                <a:solidFill>
                  <a:srgbClr val="034549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034549"/>
                </a:solidFill>
                <a:latin typeface="Gotham Book"/>
                <a:cs typeface="Gotham Book"/>
              </a:rPr>
              <a:t>on</a:t>
            </a:r>
            <a:r>
              <a:rPr sz="1400" spc="-35" dirty="0">
                <a:solidFill>
                  <a:srgbClr val="034549"/>
                </a:solidFill>
                <a:latin typeface="Gotham Book"/>
                <a:cs typeface="Gotham Book"/>
              </a:rPr>
              <a:t> </a:t>
            </a:r>
            <a:r>
              <a:rPr sz="1400" spc="-50" dirty="0">
                <a:solidFill>
                  <a:srgbClr val="034549"/>
                </a:solidFill>
                <a:latin typeface="Gotham Book"/>
                <a:cs typeface="Gotham Book"/>
              </a:rPr>
              <a:t>a</a:t>
            </a:r>
            <a:endParaRPr sz="1400">
              <a:latin typeface="Gotham Book"/>
              <a:cs typeface="Gotham Book"/>
            </a:endParaRPr>
          </a:p>
          <a:p>
            <a:pPr marL="12700" marR="91440">
              <a:lnSpc>
                <a:spcPct val="100000"/>
              </a:lnSpc>
            </a:pPr>
            <a:r>
              <a:rPr sz="1400" spc="-20" dirty="0">
                <a:solidFill>
                  <a:srgbClr val="034549"/>
                </a:solidFill>
                <a:latin typeface="Gotham Book"/>
                <a:cs typeface="Gotham Book"/>
              </a:rPr>
              <a:t>tax-</a:t>
            </a:r>
            <a:r>
              <a:rPr sz="1400" spc="-10" dirty="0">
                <a:solidFill>
                  <a:srgbClr val="034549"/>
                </a:solidFill>
                <a:latin typeface="Gotham Book"/>
                <a:cs typeface="Gotham Book"/>
              </a:rPr>
              <a:t>deferred </a:t>
            </a:r>
            <a:r>
              <a:rPr sz="1400" dirty="0">
                <a:solidFill>
                  <a:srgbClr val="034549"/>
                </a:solidFill>
                <a:latin typeface="Gotham Book"/>
                <a:cs typeface="Gotham Book"/>
              </a:rPr>
              <a:t>basis until </a:t>
            </a:r>
            <a:r>
              <a:rPr sz="1400" spc="-25" dirty="0">
                <a:solidFill>
                  <a:srgbClr val="034549"/>
                </a:solidFill>
                <a:latin typeface="Gotham Book"/>
                <a:cs typeface="Gotham Book"/>
              </a:rPr>
              <a:t>you </a:t>
            </a:r>
            <a:r>
              <a:rPr sz="1400" dirty="0">
                <a:solidFill>
                  <a:srgbClr val="034549"/>
                </a:solidFill>
                <a:latin typeface="Gotham Book"/>
                <a:cs typeface="Gotham Book"/>
              </a:rPr>
              <a:t>take</a:t>
            </a:r>
            <a:r>
              <a:rPr sz="1400" spc="-45" dirty="0">
                <a:solidFill>
                  <a:srgbClr val="034549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034549"/>
                </a:solidFill>
                <a:latin typeface="Gotham Book"/>
                <a:cs typeface="Gotham Book"/>
              </a:rPr>
              <a:t>income</a:t>
            </a:r>
            <a:r>
              <a:rPr sz="1400" spc="-40" dirty="0">
                <a:solidFill>
                  <a:srgbClr val="034549"/>
                </a:solidFill>
                <a:latin typeface="Gotham Book"/>
                <a:cs typeface="Gotham Book"/>
              </a:rPr>
              <a:t> </a:t>
            </a:r>
            <a:r>
              <a:rPr sz="1400" spc="-20" dirty="0">
                <a:solidFill>
                  <a:srgbClr val="034549"/>
                </a:solidFill>
                <a:latin typeface="Gotham Book"/>
                <a:cs typeface="Gotham Book"/>
              </a:rPr>
              <a:t>from </a:t>
            </a:r>
            <a:r>
              <a:rPr sz="1400" dirty="0">
                <a:solidFill>
                  <a:srgbClr val="034549"/>
                </a:solidFill>
                <a:latin typeface="Gotham Book"/>
                <a:cs typeface="Gotham Book"/>
              </a:rPr>
              <a:t>the </a:t>
            </a:r>
            <a:r>
              <a:rPr sz="1400" spc="-10" dirty="0">
                <a:solidFill>
                  <a:srgbClr val="034549"/>
                </a:solidFill>
                <a:latin typeface="Gotham Book"/>
                <a:cs typeface="Gotham Book"/>
              </a:rPr>
              <a:t>annuity.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83334" y="2318570"/>
            <a:ext cx="2620645" cy="2367915"/>
          </a:xfrm>
          <a:custGeom>
            <a:avLst/>
            <a:gdLst/>
            <a:ahLst/>
            <a:cxnLst/>
            <a:rect l="l" t="t" r="r" b="b"/>
            <a:pathLst>
              <a:path w="2620645" h="2367915">
                <a:moveTo>
                  <a:pt x="2223452" y="0"/>
                </a:moveTo>
                <a:lnTo>
                  <a:pt x="0" y="0"/>
                </a:lnTo>
                <a:lnTo>
                  <a:pt x="396595" y="1184325"/>
                </a:lnTo>
                <a:lnTo>
                  <a:pt x="0" y="2367724"/>
                </a:lnTo>
                <a:lnTo>
                  <a:pt x="2223452" y="2367724"/>
                </a:lnTo>
                <a:lnTo>
                  <a:pt x="2620048" y="1183906"/>
                </a:lnTo>
                <a:lnTo>
                  <a:pt x="2223452" y="0"/>
                </a:lnTo>
                <a:close/>
              </a:path>
            </a:pathLst>
          </a:custGeom>
          <a:solidFill>
            <a:srgbClr val="4D4D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51264" y="2501575"/>
            <a:ext cx="1986280" cy="2002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483234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Gotham"/>
                <a:cs typeface="Gotham"/>
              </a:rPr>
              <a:t>RECEIVE DISTRIBUTIONS</a:t>
            </a:r>
            <a:endParaRPr sz="1400">
              <a:latin typeface="Gotham"/>
              <a:cs typeface="Gotham"/>
            </a:endParaRPr>
          </a:p>
          <a:p>
            <a:pPr marL="38100" marR="346710">
              <a:lnSpc>
                <a:spcPct val="100000"/>
              </a:lnSpc>
              <a:spcBef>
                <a:spcPts val="440"/>
              </a:spcBef>
            </a:pPr>
            <a:r>
              <a:rPr sz="1400" spc="-35" dirty="0">
                <a:solidFill>
                  <a:srgbClr val="FFFFFF"/>
                </a:solidFill>
                <a:latin typeface="Gotham Book"/>
                <a:cs typeface="Gotham Book"/>
              </a:rPr>
              <a:t>You</a:t>
            </a:r>
            <a:r>
              <a:rPr sz="1400" spc="-7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have</a:t>
            </a:r>
            <a:r>
              <a:rPr sz="1400" spc="-8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otham Book"/>
                <a:cs typeface="Gotham Book"/>
              </a:rPr>
              <a:t>access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to</a:t>
            </a:r>
            <a:r>
              <a:rPr sz="1400" spc="-5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your</a:t>
            </a:r>
            <a:r>
              <a:rPr sz="1400" spc="-3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money</a:t>
            </a:r>
            <a:r>
              <a:rPr sz="1400" spc="-3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Gotham Book"/>
                <a:cs typeface="Gotham Book"/>
              </a:rPr>
              <a:t>via</a:t>
            </a:r>
            <a:endParaRPr sz="1400">
              <a:latin typeface="Gotham Book"/>
              <a:cs typeface="Gotham Book"/>
            </a:endParaRPr>
          </a:p>
          <a:p>
            <a:pPr marL="38100" marR="304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partial </a:t>
            </a:r>
            <a:r>
              <a:rPr sz="1400" spc="-10" dirty="0">
                <a:solidFill>
                  <a:srgbClr val="FFFFFF"/>
                </a:solidFill>
                <a:latin typeface="Gotham Book"/>
                <a:cs typeface="Gotham Book"/>
              </a:rPr>
              <a:t>withdrawals,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for</a:t>
            </a:r>
            <a:r>
              <a:rPr sz="1400" spc="-8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Gotham Book"/>
                <a:cs typeface="Gotham Book"/>
              </a:rPr>
              <a:t>RMDs</a:t>
            </a:r>
            <a:r>
              <a:rPr sz="1200" spc="-30" baseline="31250" dirty="0">
                <a:solidFill>
                  <a:srgbClr val="FFFFFF"/>
                </a:solidFill>
                <a:latin typeface="Gotham Book"/>
                <a:cs typeface="Gotham Book"/>
              </a:rPr>
              <a:t>1</a:t>
            </a:r>
            <a:r>
              <a:rPr sz="1200" spc="112" baseline="3125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Gotham Book"/>
                <a:cs typeface="Gotham Book"/>
              </a:rPr>
              <a:t>and</a:t>
            </a:r>
            <a:r>
              <a:rPr sz="1400" spc="-9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Gotham Book"/>
                <a:cs typeface="Gotham Book"/>
              </a:rPr>
              <a:t>through </a:t>
            </a:r>
            <a:r>
              <a:rPr sz="1400" spc="-10" dirty="0">
                <a:solidFill>
                  <a:srgbClr val="FFFFFF"/>
                </a:solidFill>
                <a:latin typeface="Gotham Book"/>
                <a:cs typeface="Gotham Book"/>
              </a:rPr>
              <a:t>Income</a:t>
            </a:r>
            <a:r>
              <a:rPr sz="1400" spc="-7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otham Book"/>
                <a:cs typeface="Gotham Book"/>
              </a:rPr>
              <a:t>Benefit</a:t>
            </a:r>
            <a:r>
              <a:rPr sz="1400" spc="-7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otham Book"/>
                <a:cs typeface="Gotham Book"/>
              </a:rPr>
              <a:t>Rider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payments</a:t>
            </a:r>
            <a:r>
              <a:rPr sz="14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(if</a:t>
            </a:r>
            <a:r>
              <a:rPr sz="14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Gotham Book"/>
                <a:cs typeface="Gotham Book"/>
              </a:rPr>
              <a:t>this</a:t>
            </a:r>
            <a:r>
              <a:rPr sz="1400" spc="50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rider is </a:t>
            </a:r>
            <a:r>
              <a:rPr sz="1400" spc="-10" dirty="0">
                <a:solidFill>
                  <a:srgbClr val="FFFFFF"/>
                </a:solidFill>
                <a:latin typeface="Gotham Book"/>
                <a:cs typeface="Gotham Book"/>
              </a:rPr>
              <a:t>elected).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511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4D4D4F"/>
                </a:solidFill>
              </a:rPr>
              <a:t>INCOME</a:t>
            </a:r>
            <a:r>
              <a:rPr spc="-20" dirty="0">
                <a:solidFill>
                  <a:srgbClr val="4D4D4F"/>
                </a:solidFill>
              </a:rPr>
              <a:t> </a:t>
            </a:r>
            <a:r>
              <a:rPr spc="-10" dirty="0">
                <a:solidFill>
                  <a:srgbClr val="4D4D4F"/>
                </a:solidFill>
              </a:rPr>
              <a:t>BENEFIT</a:t>
            </a:r>
            <a:r>
              <a:rPr spc="-20" dirty="0">
                <a:solidFill>
                  <a:srgbClr val="4D4D4F"/>
                </a:solidFill>
              </a:rPr>
              <a:t> </a:t>
            </a:r>
            <a:r>
              <a:rPr spc="-10" dirty="0">
                <a:solidFill>
                  <a:srgbClr val="4D4D4F"/>
                </a:solidFill>
              </a:rPr>
              <a:t>RIDER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396348" y="7234681"/>
            <a:ext cx="103505" cy="182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4D4D4F"/>
                </a:solidFill>
                <a:latin typeface="Gotham Book"/>
                <a:cs typeface="Gotham Book"/>
              </a:rPr>
              <a:t>3</a:t>
            </a:r>
            <a:endParaRPr sz="1000">
              <a:latin typeface="Gotham Book"/>
              <a:cs typeface="Gotham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65049" y="2670731"/>
            <a:ext cx="1673860" cy="16154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80"/>
              </a:spcBef>
            </a:pPr>
            <a:r>
              <a:rPr sz="1400" b="1" spc="-10" dirty="0">
                <a:solidFill>
                  <a:srgbClr val="FFFFFF"/>
                </a:solidFill>
                <a:latin typeface="Gotham"/>
                <a:cs typeface="Gotham"/>
              </a:rPr>
              <a:t>ANNUITIZATION</a:t>
            </a:r>
            <a:endParaRPr sz="1400">
              <a:latin typeface="Gotham"/>
              <a:cs typeface="Gotham"/>
            </a:endParaRPr>
          </a:p>
          <a:p>
            <a:pPr marL="38100" marR="30480">
              <a:lnSpc>
                <a:spcPct val="100000"/>
              </a:lnSpc>
              <a:spcBef>
                <a:spcPts val="375"/>
              </a:spcBef>
            </a:pPr>
            <a:r>
              <a:rPr sz="1400" spc="-35" dirty="0">
                <a:solidFill>
                  <a:srgbClr val="FFFFFF"/>
                </a:solidFill>
                <a:latin typeface="Gotham Book"/>
                <a:cs typeface="Gotham Book"/>
              </a:rPr>
              <a:t>You</a:t>
            </a:r>
            <a:r>
              <a:rPr sz="1400" spc="-7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receive</a:t>
            </a:r>
            <a:r>
              <a:rPr sz="1400" spc="-9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Gotham Book"/>
                <a:cs typeface="Gotham Book"/>
              </a:rPr>
              <a:t>a </a:t>
            </a:r>
            <a:r>
              <a:rPr sz="1400" spc="-10" dirty="0">
                <a:solidFill>
                  <a:srgbClr val="FFFFFF"/>
                </a:solidFill>
                <a:latin typeface="Gotham Book"/>
                <a:cs typeface="Gotham Book"/>
              </a:rPr>
              <a:t>guaranteed</a:t>
            </a:r>
            <a:r>
              <a:rPr sz="1200" spc="-15" baseline="31250" dirty="0">
                <a:solidFill>
                  <a:srgbClr val="FFFFFF"/>
                </a:solidFill>
                <a:latin typeface="Gotham Book"/>
                <a:cs typeface="Gotham Book"/>
              </a:rPr>
              <a:t>2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stream</a:t>
            </a:r>
            <a:r>
              <a:rPr sz="1400" spc="-6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Gotham Book"/>
                <a:cs typeface="Gotham Book"/>
              </a:rPr>
              <a:t>of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payments</a:t>
            </a:r>
            <a:r>
              <a:rPr sz="1400" spc="-5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otham Book"/>
                <a:cs typeface="Gotham Book"/>
              </a:rPr>
              <a:t>starting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immediately</a:t>
            </a:r>
            <a:r>
              <a:rPr sz="1400" spc="-3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Gotham Book"/>
                <a:cs typeface="Gotham Book"/>
              </a:rPr>
              <a:t>or</a:t>
            </a:r>
            <a:endParaRPr sz="1400">
              <a:latin typeface="Gotham Book"/>
              <a:cs typeface="Gotham Book"/>
            </a:endParaRPr>
          </a:p>
          <a:p>
            <a:pPr marL="381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in the </a:t>
            </a:r>
            <a:r>
              <a:rPr sz="1400" spc="-10" dirty="0">
                <a:solidFill>
                  <a:srgbClr val="FFFFFF"/>
                </a:solidFill>
                <a:latin typeface="Gotham Book"/>
                <a:cs typeface="Gotham Book"/>
              </a:rPr>
              <a:t>future.</a:t>
            </a:r>
            <a:endParaRPr sz="14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800" y="1633674"/>
            <a:ext cx="839089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fixed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index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annuity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is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designed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to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provide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you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income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for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retirement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through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interest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earned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on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market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indices.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It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can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be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strong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addition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to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your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overall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retirement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strategy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by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offering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these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advantages: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64387"/>
            <a:ext cx="306070" cy="947419"/>
          </a:xfrm>
          <a:custGeom>
            <a:avLst/>
            <a:gdLst/>
            <a:ahLst/>
            <a:cxnLst/>
            <a:rect l="l" t="t" r="r" b="b"/>
            <a:pathLst>
              <a:path w="306070" h="947419">
                <a:moveTo>
                  <a:pt x="305549" y="0"/>
                </a:moveTo>
                <a:lnTo>
                  <a:pt x="0" y="0"/>
                </a:lnTo>
                <a:lnTo>
                  <a:pt x="0" y="947407"/>
                </a:lnTo>
                <a:lnTo>
                  <a:pt x="305549" y="947407"/>
                </a:lnTo>
                <a:lnTo>
                  <a:pt x="305549" y="0"/>
                </a:lnTo>
                <a:close/>
              </a:path>
            </a:pathLst>
          </a:custGeom>
          <a:solidFill>
            <a:srgbClr val="C2CD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ADVANTAGES</a:t>
            </a:r>
            <a:r>
              <a:rPr spc="-2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FIXED</a:t>
            </a:r>
            <a:r>
              <a:rPr spc="-25" dirty="0"/>
              <a:t> </a:t>
            </a:r>
            <a:r>
              <a:rPr dirty="0"/>
              <a:t>INDEX</a:t>
            </a:r>
            <a:r>
              <a:rPr spc="-25" dirty="0"/>
              <a:t> </a:t>
            </a:r>
            <a:r>
              <a:rPr spc="-10" dirty="0"/>
              <a:t>ANNUITY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65013" y="2589958"/>
            <a:ext cx="288607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Protection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of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your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principal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and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earnings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from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market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loss,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also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known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as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“downside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protection”</a:t>
            </a:r>
            <a:endParaRPr sz="1400">
              <a:latin typeface="Gotham Book"/>
              <a:cs typeface="Gotham 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944094" y="2704400"/>
            <a:ext cx="393065" cy="467359"/>
            <a:chOff x="4944094" y="2704400"/>
            <a:chExt cx="393065" cy="46735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6717" y="2814369"/>
              <a:ext cx="247243" cy="24724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53619" y="2713925"/>
              <a:ext cx="374015" cy="448309"/>
            </a:xfrm>
            <a:custGeom>
              <a:avLst/>
              <a:gdLst/>
              <a:ahLst/>
              <a:cxnLst/>
              <a:rect l="l" t="t" r="r" b="b"/>
              <a:pathLst>
                <a:path w="374014" h="448310">
                  <a:moveTo>
                    <a:pt x="186893" y="448132"/>
                  </a:moveTo>
                  <a:lnTo>
                    <a:pt x="141558" y="431490"/>
                  </a:lnTo>
                  <a:lnTo>
                    <a:pt x="101352" y="407829"/>
                  </a:lnTo>
                  <a:lnTo>
                    <a:pt x="66816" y="378011"/>
                  </a:lnTo>
                  <a:lnTo>
                    <a:pt x="38681" y="342947"/>
                  </a:lnTo>
                  <a:lnTo>
                    <a:pt x="17679" y="303548"/>
                  </a:lnTo>
                  <a:lnTo>
                    <a:pt x="4541" y="260726"/>
                  </a:lnTo>
                  <a:lnTo>
                    <a:pt x="0" y="215392"/>
                  </a:lnTo>
                  <a:lnTo>
                    <a:pt x="0" y="63309"/>
                  </a:lnTo>
                  <a:lnTo>
                    <a:pt x="186893" y="0"/>
                  </a:lnTo>
                  <a:lnTo>
                    <a:pt x="373443" y="63309"/>
                  </a:lnTo>
                  <a:lnTo>
                    <a:pt x="373024" y="216674"/>
                  </a:lnTo>
                  <a:lnTo>
                    <a:pt x="368318" y="261744"/>
                  </a:lnTo>
                  <a:lnTo>
                    <a:pt x="355115" y="304306"/>
                  </a:lnTo>
                  <a:lnTo>
                    <a:pt x="334138" y="343465"/>
                  </a:lnTo>
                  <a:lnTo>
                    <a:pt x="306106" y="378323"/>
                  </a:lnTo>
                  <a:lnTo>
                    <a:pt x="271740" y="407985"/>
                  </a:lnTo>
                  <a:lnTo>
                    <a:pt x="231762" y="431553"/>
                  </a:lnTo>
                  <a:lnTo>
                    <a:pt x="186893" y="448132"/>
                  </a:lnTo>
                  <a:close/>
                </a:path>
              </a:pathLst>
            </a:custGeom>
            <a:ln w="19050">
              <a:solidFill>
                <a:srgbClr val="C2CD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65013" y="3957318"/>
            <a:ext cx="15163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Growth</a:t>
            </a:r>
            <a:r>
              <a:rPr sz="1400" spc="-8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potential</a:t>
            </a:r>
            <a:endParaRPr sz="1400">
              <a:latin typeface="Gotham Book"/>
              <a:cs typeface="Gotham Boo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71364" y="4966458"/>
            <a:ext cx="551815" cy="443230"/>
            <a:chOff x="571364" y="4966458"/>
            <a:chExt cx="551815" cy="443230"/>
          </a:xfrm>
        </p:grpSpPr>
        <p:sp>
          <p:nvSpPr>
            <p:cNvPr id="11" name="object 11"/>
            <p:cNvSpPr/>
            <p:nvPr/>
          </p:nvSpPr>
          <p:spPr>
            <a:xfrm>
              <a:off x="580889" y="5229830"/>
              <a:ext cx="424180" cy="170180"/>
            </a:xfrm>
            <a:custGeom>
              <a:avLst/>
              <a:gdLst/>
              <a:ahLst/>
              <a:cxnLst/>
              <a:rect l="l" t="t" r="r" b="b"/>
              <a:pathLst>
                <a:path w="424180" h="170179">
                  <a:moveTo>
                    <a:pt x="0" y="76390"/>
                  </a:moveTo>
                  <a:lnTo>
                    <a:pt x="33947" y="42443"/>
                  </a:lnTo>
                  <a:lnTo>
                    <a:pt x="135801" y="144284"/>
                  </a:lnTo>
                  <a:lnTo>
                    <a:pt x="110337" y="169748"/>
                  </a:lnTo>
                </a:path>
                <a:path w="424180" h="170179">
                  <a:moveTo>
                    <a:pt x="321881" y="37210"/>
                  </a:moveTo>
                  <a:lnTo>
                    <a:pt x="385914" y="3086"/>
                  </a:lnTo>
                  <a:lnTo>
                    <a:pt x="394332" y="349"/>
                  </a:lnTo>
                  <a:lnTo>
                    <a:pt x="403002" y="347"/>
                  </a:lnTo>
                  <a:lnTo>
                    <a:pt x="411139" y="3077"/>
                  </a:lnTo>
                  <a:lnTo>
                    <a:pt x="417956" y="8534"/>
                  </a:lnTo>
                  <a:lnTo>
                    <a:pt x="423435" y="18685"/>
                  </a:lnTo>
                  <a:lnTo>
                    <a:pt x="424056" y="29560"/>
                  </a:lnTo>
                  <a:lnTo>
                    <a:pt x="420185" y="39657"/>
                  </a:lnTo>
                  <a:lnTo>
                    <a:pt x="288163" y="125399"/>
                  </a:lnTo>
                  <a:lnTo>
                    <a:pt x="252031" y="135801"/>
                  </a:lnTo>
                  <a:lnTo>
                    <a:pt x="156286" y="135801"/>
                  </a:lnTo>
                  <a:lnTo>
                    <a:pt x="148602" y="135801"/>
                  </a:lnTo>
                  <a:lnTo>
                    <a:pt x="141236" y="138849"/>
                  </a:lnTo>
                  <a:lnTo>
                    <a:pt x="135801" y="144284"/>
                  </a:lnTo>
                </a:path>
                <a:path w="424180" h="170179">
                  <a:moveTo>
                    <a:pt x="186728" y="67906"/>
                  </a:moveTo>
                  <a:lnTo>
                    <a:pt x="295617" y="67906"/>
                  </a:lnTo>
                  <a:lnTo>
                    <a:pt x="305533" y="66078"/>
                  </a:lnTo>
                  <a:lnTo>
                    <a:pt x="313953" y="61023"/>
                  </a:lnTo>
                  <a:lnTo>
                    <a:pt x="319920" y="53387"/>
                  </a:lnTo>
                  <a:lnTo>
                    <a:pt x="322478" y="43814"/>
                  </a:lnTo>
                  <a:lnTo>
                    <a:pt x="320873" y="33428"/>
                  </a:lnTo>
                  <a:lnTo>
                    <a:pt x="315499" y="24891"/>
                  </a:lnTo>
                  <a:lnTo>
                    <a:pt x="307258" y="19108"/>
                  </a:lnTo>
                  <a:lnTo>
                    <a:pt x="297053" y="16979"/>
                  </a:lnTo>
                  <a:lnTo>
                    <a:pt x="214439" y="16979"/>
                  </a:lnTo>
                  <a:lnTo>
                    <a:pt x="208254" y="16979"/>
                  </a:lnTo>
                  <a:lnTo>
                    <a:pt x="202272" y="15265"/>
                  </a:lnTo>
                  <a:lnTo>
                    <a:pt x="196951" y="12115"/>
                  </a:lnTo>
                  <a:lnTo>
                    <a:pt x="189017" y="8106"/>
                  </a:lnTo>
                  <a:lnTo>
                    <a:pt x="177738" y="4176"/>
                  </a:lnTo>
                  <a:lnTo>
                    <a:pt x="162899" y="1187"/>
                  </a:lnTo>
                  <a:lnTo>
                    <a:pt x="144284" y="0"/>
                  </a:lnTo>
                  <a:lnTo>
                    <a:pt x="103306" y="7957"/>
                  </a:lnTo>
                  <a:lnTo>
                    <a:pt x="71078" y="25463"/>
                  </a:lnTo>
                  <a:lnTo>
                    <a:pt x="49990" y="42969"/>
                  </a:lnTo>
                  <a:lnTo>
                    <a:pt x="42430" y="50926"/>
                  </a:lnTo>
                </a:path>
              </a:pathLst>
            </a:custGeom>
            <a:ln w="19050">
              <a:solidFill>
                <a:srgbClr val="C2CD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1528" y="5003040"/>
              <a:ext cx="271780" cy="201295"/>
            </a:xfrm>
            <a:custGeom>
              <a:avLst/>
              <a:gdLst/>
              <a:ahLst/>
              <a:cxnLst/>
              <a:rect l="l" t="t" r="r" b="b"/>
              <a:pathLst>
                <a:path w="271780" h="201295">
                  <a:moveTo>
                    <a:pt x="98996" y="0"/>
                  </a:moveTo>
                  <a:lnTo>
                    <a:pt x="68657" y="24077"/>
                  </a:lnTo>
                  <a:lnTo>
                    <a:pt x="45250" y="54965"/>
                  </a:lnTo>
                  <a:lnTo>
                    <a:pt x="30177" y="91254"/>
                  </a:lnTo>
                  <a:lnTo>
                    <a:pt x="24841" y="131533"/>
                  </a:lnTo>
                  <a:lnTo>
                    <a:pt x="0" y="131533"/>
                  </a:lnTo>
                  <a:lnTo>
                    <a:pt x="45110" y="201231"/>
                  </a:lnTo>
                  <a:lnTo>
                    <a:pt x="90284" y="131533"/>
                  </a:lnTo>
                  <a:lnTo>
                    <a:pt x="64503" y="131533"/>
                  </a:lnTo>
                  <a:lnTo>
                    <a:pt x="73453" y="87193"/>
                  </a:lnTo>
                  <a:lnTo>
                    <a:pt x="97859" y="50950"/>
                  </a:lnTo>
                  <a:lnTo>
                    <a:pt x="134058" y="26497"/>
                  </a:lnTo>
                  <a:lnTo>
                    <a:pt x="178384" y="17526"/>
                  </a:lnTo>
                  <a:lnTo>
                    <a:pt x="206358" y="20989"/>
                  </a:lnTo>
                  <a:lnTo>
                    <a:pt x="231801" y="30813"/>
                  </a:lnTo>
                  <a:lnTo>
                    <a:pt x="253866" y="46147"/>
                  </a:lnTo>
                  <a:lnTo>
                    <a:pt x="271703" y="66141"/>
                  </a:lnTo>
                </a:path>
              </a:pathLst>
            </a:custGeom>
            <a:ln w="19050">
              <a:solidFill>
                <a:srgbClr val="C2CD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7737" y="4975983"/>
              <a:ext cx="175895" cy="73025"/>
            </a:xfrm>
            <a:custGeom>
              <a:avLst/>
              <a:gdLst/>
              <a:ahLst/>
              <a:cxnLst/>
              <a:rect l="l" t="t" r="r" b="b"/>
              <a:pathLst>
                <a:path w="175894" h="73025">
                  <a:moveTo>
                    <a:pt x="175348" y="72610"/>
                  </a:moveTo>
                  <a:lnTo>
                    <a:pt x="146684" y="23583"/>
                  </a:lnTo>
                  <a:lnTo>
                    <a:pt x="118864" y="1193"/>
                  </a:lnTo>
                  <a:lnTo>
                    <a:pt x="75448" y="0"/>
                  </a:lnTo>
                  <a:lnTo>
                    <a:pt x="0" y="14559"/>
                  </a:lnTo>
                </a:path>
              </a:pathLst>
            </a:custGeom>
            <a:ln w="19050">
              <a:solidFill>
                <a:srgbClr val="C2CD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365013" y="5072957"/>
            <a:ext cx="1057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5" dirty="0">
                <a:solidFill>
                  <a:srgbClr val="4D4D4F"/>
                </a:solidFill>
                <a:latin typeface="Gotham Book"/>
                <a:cs typeface="Gotham Book"/>
              </a:rPr>
              <a:t>Tax</a:t>
            </a:r>
            <a:r>
              <a:rPr sz="1400" spc="-6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deferral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82099" y="2818631"/>
            <a:ext cx="32353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Guaranteed</a:t>
            </a:r>
            <a:r>
              <a:rPr sz="1200" baseline="31250" dirty="0">
                <a:solidFill>
                  <a:srgbClr val="4D4D4F"/>
                </a:solidFill>
                <a:latin typeface="Gotham Book"/>
                <a:cs typeface="Gotham Book"/>
              </a:rPr>
              <a:t>1</a:t>
            </a:r>
            <a:r>
              <a:rPr sz="1200" spc="202" baseline="3125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minimum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rate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of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return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8615" y="6057414"/>
            <a:ext cx="72790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Ask</a:t>
            </a:r>
            <a:r>
              <a:rPr sz="1400" b="1" spc="-50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your</a:t>
            </a:r>
            <a:r>
              <a:rPr sz="1400" b="1" spc="-45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financial</a:t>
            </a:r>
            <a:r>
              <a:rPr sz="1400" b="1" spc="-45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professional</a:t>
            </a:r>
            <a:r>
              <a:rPr sz="1400" b="1" spc="-45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for</a:t>
            </a:r>
            <a:r>
              <a:rPr sz="1400" b="1" spc="-45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more</a:t>
            </a:r>
            <a:r>
              <a:rPr sz="1400" b="1" spc="-45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information</a:t>
            </a:r>
            <a:r>
              <a:rPr sz="1400" b="1" spc="-45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about</a:t>
            </a:r>
            <a:r>
              <a:rPr sz="1400" b="1" spc="-50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fixed</a:t>
            </a:r>
            <a:r>
              <a:rPr sz="1400" b="1" spc="-45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index</a:t>
            </a:r>
            <a:r>
              <a:rPr sz="1400" b="1" spc="-45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spc="-10" dirty="0">
                <a:solidFill>
                  <a:srgbClr val="4D4D4F"/>
                </a:solidFill>
                <a:latin typeface="Gotham"/>
                <a:cs typeface="Gotham"/>
              </a:rPr>
              <a:t>annuities.</a:t>
            </a:r>
            <a:endParaRPr sz="1400">
              <a:latin typeface="Gotham"/>
              <a:cs typeface="Gotham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908749" y="3844969"/>
            <a:ext cx="463550" cy="463550"/>
            <a:chOff x="4908749" y="3844969"/>
            <a:chExt cx="463550" cy="46355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1576" y="4001560"/>
              <a:ext cx="194043" cy="19405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918274" y="3898271"/>
              <a:ext cx="400685" cy="400685"/>
            </a:xfrm>
            <a:custGeom>
              <a:avLst/>
              <a:gdLst/>
              <a:ahLst/>
              <a:cxnLst/>
              <a:rect l="l" t="t" r="r" b="b"/>
              <a:pathLst>
                <a:path w="400685" h="400685">
                  <a:moveTo>
                    <a:pt x="348945" y="200317"/>
                  </a:moveTo>
                  <a:lnTo>
                    <a:pt x="341367" y="247291"/>
                  </a:lnTo>
                  <a:lnTo>
                    <a:pt x="320267" y="288088"/>
                  </a:lnTo>
                  <a:lnTo>
                    <a:pt x="288092" y="320258"/>
                  </a:lnTo>
                  <a:lnTo>
                    <a:pt x="247293" y="341356"/>
                  </a:lnTo>
                  <a:lnTo>
                    <a:pt x="200317" y="348932"/>
                  </a:lnTo>
                  <a:lnTo>
                    <a:pt x="153342" y="341356"/>
                  </a:lnTo>
                  <a:lnTo>
                    <a:pt x="112545" y="320258"/>
                  </a:lnTo>
                  <a:lnTo>
                    <a:pt x="80375" y="288088"/>
                  </a:lnTo>
                  <a:lnTo>
                    <a:pt x="59278" y="247291"/>
                  </a:lnTo>
                  <a:lnTo>
                    <a:pt x="51701" y="200317"/>
                  </a:lnTo>
                  <a:lnTo>
                    <a:pt x="59278" y="153342"/>
                  </a:lnTo>
                  <a:lnTo>
                    <a:pt x="80375" y="112545"/>
                  </a:lnTo>
                  <a:lnTo>
                    <a:pt x="112545" y="80375"/>
                  </a:lnTo>
                  <a:lnTo>
                    <a:pt x="153342" y="59278"/>
                  </a:lnTo>
                  <a:lnTo>
                    <a:pt x="200317" y="51701"/>
                  </a:lnTo>
                  <a:lnTo>
                    <a:pt x="247293" y="59278"/>
                  </a:lnTo>
                  <a:lnTo>
                    <a:pt x="288092" y="80375"/>
                  </a:lnTo>
                  <a:lnTo>
                    <a:pt x="320267" y="112545"/>
                  </a:lnTo>
                  <a:lnTo>
                    <a:pt x="341367" y="153342"/>
                  </a:lnTo>
                  <a:lnTo>
                    <a:pt x="348945" y="200317"/>
                  </a:lnTo>
                  <a:close/>
                </a:path>
                <a:path w="400685" h="400685">
                  <a:moveTo>
                    <a:pt x="369265" y="92646"/>
                  </a:moveTo>
                  <a:lnTo>
                    <a:pt x="382546" y="117012"/>
                  </a:lnTo>
                  <a:lnTo>
                    <a:pt x="392398" y="143276"/>
                  </a:lnTo>
                  <a:lnTo>
                    <a:pt x="398526" y="171143"/>
                  </a:lnTo>
                  <a:lnTo>
                    <a:pt x="400634" y="200317"/>
                  </a:lnTo>
                  <a:lnTo>
                    <a:pt x="395343" y="246247"/>
                  </a:lnTo>
                  <a:lnTo>
                    <a:pt x="380273" y="288410"/>
                  </a:lnTo>
                  <a:lnTo>
                    <a:pt x="356626" y="325604"/>
                  </a:lnTo>
                  <a:lnTo>
                    <a:pt x="325604" y="356626"/>
                  </a:lnTo>
                  <a:lnTo>
                    <a:pt x="288410" y="380273"/>
                  </a:lnTo>
                  <a:lnTo>
                    <a:pt x="246247" y="395343"/>
                  </a:lnTo>
                  <a:lnTo>
                    <a:pt x="200317" y="400634"/>
                  </a:lnTo>
                  <a:lnTo>
                    <a:pt x="154386" y="395343"/>
                  </a:lnTo>
                  <a:lnTo>
                    <a:pt x="112223" y="380273"/>
                  </a:lnTo>
                  <a:lnTo>
                    <a:pt x="75029" y="356626"/>
                  </a:lnTo>
                  <a:lnTo>
                    <a:pt x="44008" y="325604"/>
                  </a:lnTo>
                  <a:lnTo>
                    <a:pt x="20360" y="288410"/>
                  </a:lnTo>
                  <a:lnTo>
                    <a:pt x="5290" y="246247"/>
                  </a:lnTo>
                  <a:lnTo>
                    <a:pt x="0" y="200317"/>
                  </a:lnTo>
                  <a:lnTo>
                    <a:pt x="5290" y="154386"/>
                  </a:lnTo>
                  <a:lnTo>
                    <a:pt x="20360" y="112223"/>
                  </a:lnTo>
                  <a:lnTo>
                    <a:pt x="44008" y="75029"/>
                  </a:lnTo>
                  <a:lnTo>
                    <a:pt x="75029" y="44008"/>
                  </a:lnTo>
                  <a:lnTo>
                    <a:pt x="112223" y="20360"/>
                  </a:lnTo>
                  <a:lnTo>
                    <a:pt x="154386" y="5290"/>
                  </a:lnTo>
                  <a:lnTo>
                    <a:pt x="200317" y="0"/>
                  </a:lnTo>
                  <a:lnTo>
                    <a:pt x="229729" y="2144"/>
                  </a:lnTo>
                  <a:lnTo>
                    <a:pt x="257813" y="8375"/>
                  </a:lnTo>
                  <a:lnTo>
                    <a:pt x="284263" y="18388"/>
                  </a:lnTo>
                  <a:lnTo>
                    <a:pt x="308775" y="31877"/>
                  </a:lnTo>
                </a:path>
              </a:pathLst>
            </a:custGeom>
            <a:ln w="19050">
              <a:solidFill>
                <a:srgbClr val="C2CD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8571" y="3844969"/>
              <a:ext cx="263347" cy="263347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607485" y="3957318"/>
            <a:ext cx="16897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Built-in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guarantees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07485" y="4951042"/>
            <a:ext cx="302450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Withdrawal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privileges,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also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known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as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liquidity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3264" y="6813336"/>
            <a:ext cx="39077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75" spc="-157" baseline="30864" dirty="0">
                <a:solidFill>
                  <a:srgbClr val="4D4D4F"/>
                </a:solidFill>
                <a:latin typeface="Arial"/>
                <a:cs typeface="Arial"/>
              </a:rPr>
              <a:t>1</a:t>
            </a:r>
            <a:r>
              <a:rPr sz="675" spc="127" baseline="30864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Guarantees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4D4D4F"/>
                </a:solidFill>
                <a:latin typeface="Arial"/>
                <a:cs typeface="Arial"/>
              </a:rPr>
              <a:t>are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based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on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claims-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paying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ability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of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EquiTrust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Life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4D4D4F"/>
                </a:solidFill>
                <a:latin typeface="Arial"/>
                <a:cs typeface="Arial"/>
              </a:rPr>
              <a:t>Insurance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Company.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56785" y="3906699"/>
            <a:ext cx="381000" cy="340360"/>
          </a:xfrm>
          <a:custGeom>
            <a:avLst/>
            <a:gdLst/>
            <a:ahLst/>
            <a:cxnLst/>
            <a:rect l="l" t="t" r="r" b="b"/>
            <a:pathLst>
              <a:path w="381000" h="340360">
                <a:moveTo>
                  <a:pt x="0" y="0"/>
                </a:moveTo>
                <a:lnTo>
                  <a:pt x="0" y="340004"/>
                </a:lnTo>
                <a:lnTo>
                  <a:pt x="380403" y="340004"/>
                </a:lnTo>
              </a:path>
              <a:path w="381000" h="340360">
                <a:moveTo>
                  <a:pt x="63271" y="262597"/>
                </a:moveTo>
                <a:lnTo>
                  <a:pt x="180835" y="153428"/>
                </a:lnTo>
                <a:lnTo>
                  <a:pt x="237515" y="208013"/>
                </a:lnTo>
                <a:lnTo>
                  <a:pt x="350888" y="97790"/>
                </a:lnTo>
              </a:path>
              <a:path w="381000" h="340360">
                <a:moveTo>
                  <a:pt x="302806" y="97790"/>
                </a:moveTo>
                <a:lnTo>
                  <a:pt x="350888" y="97790"/>
                </a:lnTo>
              </a:path>
              <a:path w="381000" h="340360">
                <a:moveTo>
                  <a:pt x="350888" y="144310"/>
                </a:moveTo>
                <a:lnTo>
                  <a:pt x="350888" y="97790"/>
                </a:lnTo>
              </a:path>
            </a:pathLst>
          </a:custGeom>
          <a:ln w="19050">
            <a:solidFill>
              <a:srgbClr val="C2CD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4935751" y="4983076"/>
            <a:ext cx="409575" cy="428625"/>
            <a:chOff x="4935751" y="4983076"/>
            <a:chExt cx="409575" cy="428625"/>
          </a:xfrm>
        </p:grpSpPr>
        <p:sp>
          <p:nvSpPr>
            <p:cNvPr id="26" name="object 26"/>
            <p:cNvSpPr/>
            <p:nvPr/>
          </p:nvSpPr>
          <p:spPr>
            <a:xfrm>
              <a:off x="4945276" y="5011485"/>
              <a:ext cx="227329" cy="390525"/>
            </a:xfrm>
            <a:custGeom>
              <a:avLst/>
              <a:gdLst/>
              <a:ahLst/>
              <a:cxnLst/>
              <a:rect l="l" t="t" r="r" b="b"/>
              <a:pathLst>
                <a:path w="227329" h="390525">
                  <a:moveTo>
                    <a:pt x="227050" y="390118"/>
                  </a:moveTo>
                  <a:lnTo>
                    <a:pt x="41325" y="390118"/>
                  </a:lnTo>
                  <a:lnTo>
                    <a:pt x="25240" y="386870"/>
                  </a:lnTo>
                  <a:lnTo>
                    <a:pt x="12104" y="378012"/>
                  </a:lnTo>
                  <a:lnTo>
                    <a:pt x="3247" y="364872"/>
                  </a:lnTo>
                  <a:lnTo>
                    <a:pt x="0" y="348780"/>
                  </a:lnTo>
                  <a:lnTo>
                    <a:pt x="0" y="41325"/>
                  </a:lnTo>
                  <a:lnTo>
                    <a:pt x="3247" y="25246"/>
                  </a:lnTo>
                  <a:lnTo>
                    <a:pt x="12104" y="12109"/>
                  </a:lnTo>
                  <a:lnTo>
                    <a:pt x="25240" y="3249"/>
                  </a:lnTo>
                  <a:lnTo>
                    <a:pt x="41325" y="0"/>
                  </a:lnTo>
                  <a:lnTo>
                    <a:pt x="93459" y="0"/>
                  </a:lnTo>
                </a:path>
              </a:pathLst>
            </a:custGeom>
            <a:ln w="19050">
              <a:solidFill>
                <a:srgbClr val="C2CD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38735" y="5001960"/>
              <a:ext cx="306184" cy="40916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945276" y="4983076"/>
              <a:ext cx="390525" cy="136525"/>
            </a:xfrm>
            <a:custGeom>
              <a:avLst/>
              <a:gdLst/>
              <a:ahLst/>
              <a:cxnLst/>
              <a:rect l="l" t="t" r="r" b="b"/>
              <a:pathLst>
                <a:path w="390525" h="136525">
                  <a:moveTo>
                    <a:pt x="0" y="136029"/>
                  </a:moveTo>
                  <a:lnTo>
                    <a:pt x="390118" y="136029"/>
                  </a:lnTo>
                </a:path>
                <a:path w="390525" h="136525">
                  <a:moveTo>
                    <a:pt x="93446" y="54470"/>
                  </a:moveTo>
                  <a:lnTo>
                    <a:pt x="93446" y="0"/>
                  </a:lnTo>
                </a:path>
                <a:path w="390525" h="136525">
                  <a:moveTo>
                    <a:pt x="296646" y="54470"/>
                  </a:moveTo>
                  <a:lnTo>
                    <a:pt x="296646" y="0"/>
                  </a:lnTo>
                </a:path>
              </a:pathLst>
            </a:custGeom>
            <a:ln w="19050">
              <a:solidFill>
                <a:srgbClr val="C2CD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87871" y="5163250"/>
              <a:ext cx="84010" cy="8399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98323" y="5163250"/>
              <a:ext cx="84010" cy="8399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87871" y="5273461"/>
              <a:ext cx="84010" cy="8401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98323" y="5273461"/>
              <a:ext cx="84010" cy="8401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08775" y="5163250"/>
              <a:ext cx="84010" cy="83997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650745" y="2704400"/>
            <a:ext cx="393065" cy="467359"/>
            <a:chOff x="650745" y="2704400"/>
            <a:chExt cx="393065" cy="467359"/>
          </a:xfrm>
        </p:grpSpPr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3059" y="2808809"/>
              <a:ext cx="167855" cy="23295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60270" y="2713925"/>
              <a:ext cx="374015" cy="448309"/>
            </a:xfrm>
            <a:custGeom>
              <a:avLst/>
              <a:gdLst/>
              <a:ahLst/>
              <a:cxnLst/>
              <a:rect l="l" t="t" r="r" b="b"/>
              <a:pathLst>
                <a:path w="374015" h="448310">
                  <a:moveTo>
                    <a:pt x="186893" y="448132"/>
                  </a:moveTo>
                  <a:lnTo>
                    <a:pt x="141558" y="431490"/>
                  </a:lnTo>
                  <a:lnTo>
                    <a:pt x="101352" y="407829"/>
                  </a:lnTo>
                  <a:lnTo>
                    <a:pt x="66816" y="378011"/>
                  </a:lnTo>
                  <a:lnTo>
                    <a:pt x="38681" y="342947"/>
                  </a:lnTo>
                  <a:lnTo>
                    <a:pt x="17679" y="303548"/>
                  </a:lnTo>
                  <a:lnTo>
                    <a:pt x="4541" y="260726"/>
                  </a:lnTo>
                  <a:lnTo>
                    <a:pt x="0" y="215392"/>
                  </a:lnTo>
                  <a:lnTo>
                    <a:pt x="0" y="63309"/>
                  </a:lnTo>
                  <a:lnTo>
                    <a:pt x="186893" y="0"/>
                  </a:lnTo>
                  <a:lnTo>
                    <a:pt x="373443" y="63309"/>
                  </a:lnTo>
                  <a:lnTo>
                    <a:pt x="373024" y="216674"/>
                  </a:lnTo>
                  <a:lnTo>
                    <a:pt x="368318" y="261744"/>
                  </a:lnTo>
                  <a:lnTo>
                    <a:pt x="355115" y="304306"/>
                  </a:lnTo>
                  <a:lnTo>
                    <a:pt x="334138" y="343465"/>
                  </a:lnTo>
                  <a:lnTo>
                    <a:pt x="306106" y="378323"/>
                  </a:lnTo>
                  <a:lnTo>
                    <a:pt x="271740" y="407985"/>
                  </a:lnTo>
                  <a:lnTo>
                    <a:pt x="231762" y="431553"/>
                  </a:lnTo>
                  <a:lnTo>
                    <a:pt x="186893" y="448132"/>
                  </a:lnTo>
                  <a:close/>
                </a:path>
              </a:pathLst>
            </a:custGeom>
            <a:ln w="19050">
              <a:solidFill>
                <a:srgbClr val="C2CD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4D4D4F"/>
                </a:solidFill>
              </a:rPr>
              <a:t>INCOME</a:t>
            </a:r>
            <a:r>
              <a:rPr spc="-20" dirty="0">
                <a:solidFill>
                  <a:srgbClr val="4D4D4F"/>
                </a:solidFill>
              </a:rPr>
              <a:t> </a:t>
            </a:r>
            <a:r>
              <a:rPr spc="-10" dirty="0">
                <a:solidFill>
                  <a:srgbClr val="4D4D4F"/>
                </a:solidFill>
              </a:rPr>
              <a:t>BENEFIT</a:t>
            </a:r>
            <a:r>
              <a:rPr spc="-20" dirty="0">
                <a:solidFill>
                  <a:srgbClr val="4D4D4F"/>
                </a:solidFill>
              </a:rPr>
              <a:t> </a:t>
            </a:r>
            <a:r>
              <a:rPr spc="-10" dirty="0">
                <a:solidFill>
                  <a:srgbClr val="4D4D4F"/>
                </a:solidFill>
              </a:rPr>
              <a:t>RIDER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9160382" y="7234681"/>
            <a:ext cx="111125" cy="182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4D4D4F"/>
                </a:solidFill>
                <a:latin typeface="Gotham Book"/>
                <a:cs typeface="Gotham Book"/>
              </a:rPr>
              <a:t>4</a:t>
            </a:r>
            <a:endParaRPr sz="10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87567" y="4975568"/>
            <a:ext cx="4371340" cy="2797175"/>
          </a:xfrm>
          <a:custGeom>
            <a:avLst/>
            <a:gdLst/>
            <a:ahLst/>
            <a:cxnLst/>
            <a:rect l="l" t="t" r="r" b="b"/>
            <a:pathLst>
              <a:path w="4371340" h="2797175">
                <a:moveTo>
                  <a:pt x="4370832" y="0"/>
                </a:moveTo>
                <a:lnTo>
                  <a:pt x="0" y="0"/>
                </a:lnTo>
                <a:lnTo>
                  <a:pt x="0" y="2796832"/>
                </a:lnTo>
                <a:lnTo>
                  <a:pt x="4370832" y="2796832"/>
                </a:lnTo>
                <a:lnTo>
                  <a:pt x="4370832" y="0"/>
                </a:lnTo>
                <a:close/>
              </a:path>
            </a:pathLst>
          </a:custGeom>
          <a:solidFill>
            <a:srgbClr val="006A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000" y="6691416"/>
            <a:ext cx="39077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75" spc="-157" baseline="30864" dirty="0">
                <a:solidFill>
                  <a:srgbClr val="4D4D4F"/>
                </a:solidFill>
                <a:latin typeface="Arial"/>
                <a:cs typeface="Arial"/>
              </a:rPr>
              <a:t>1</a:t>
            </a:r>
            <a:r>
              <a:rPr sz="675" spc="127" baseline="30864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Guarantees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4D4D4F"/>
                </a:solidFill>
                <a:latin typeface="Arial"/>
                <a:cs typeface="Arial"/>
              </a:rPr>
              <a:t>are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based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on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claims-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paying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ability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of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EquiTrust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Life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4D4D4F"/>
                </a:solidFill>
                <a:latin typeface="Arial"/>
                <a:cs typeface="Arial"/>
              </a:rPr>
              <a:t>Insurance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Company.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0" y="2238905"/>
            <a:ext cx="4580255" cy="231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</a:t>
            </a:r>
            <a:r>
              <a:rPr sz="1400" spc="-6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rider</a:t>
            </a:r>
            <a:r>
              <a:rPr sz="1400" spc="-5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is</a:t>
            </a:r>
            <a:r>
              <a:rPr sz="1400" spc="-5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</a:t>
            </a:r>
            <a:r>
              <a:rPr sz="1400" spc="-5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optional</a:t>
            </a:r>
            <a:r>
              <a:rPr sz="1400" spc="-6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“add-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on”</a:t>
            </a:r>
            <a:r>
              <a:rPr sz="1400" spc="-5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to</a:t>
            </a:r>
            <a:r>
              <a:rPr sz="1400" spc="-5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</a:t>
            </a:r>
            <a:r>
              <a:rPr sz="1400" spc="-5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fixed</a:t>
            </a:r>
            <a:r>
              <a:rPr sz="1400" spc="-6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index 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annuity.</a:t>
            </a:r>
            <a:r>
              <a:rPr sz="1400" spc="-6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It</a:t>
            </a:r>
            <a:r>
              <a:rPr sz="1400" spc="-6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gives</a:t>
            </a:r>
            <a:r>
              <a:rPr sz="1400" spc="-6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your</a:t>
            </a:r>
            <a:r>
              <a:rPr sz="1400" spc="-6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contract</a:t>
            </a:r>
            <a:r>
              <a:rPr sz="1400" spc="-6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</a:t>
            </a:r>
            <a:r>
              <a:rPr sz="1400" spc="-6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added</a:t>
            </a:r>
            <a:r>
              <a:rPr sz="1400" spc="-6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or</a:t>
            </a:r>
            <a:r>
              <a:rPr sz="1400" spc="-6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enhanced benefit,</a:t>
            </a:r>
            <a:r>
              <a:rPr sz="1400" spc="-6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usually</a:t>
            </a:r>
            <a:r>
              <a:rPr sz="1400" spc="-6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in</a:t>
            </a:r>
            <a:r>
              <a:rPr sz="1400" spc="-6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exchange</a:t>
            </a:r>
            <a:r>
              <a:rPr sz="1400" spc="-6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for</a:t>
            </a:r>
            <a:r>
              <a:rPr sz="1400" spc="-6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</a:t>
            </a:r>
            <a:r>
              <a:rPr sz="1400" spc="-6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annual</a:t>
            </a:r>
            <a:r>
              <a:rPr sz="1400" spc="-6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fee.</a:t>
            </a:r>
            <a:endParaRPr sz="140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</a:pPr>
            <a:endParaRPr sz="140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1400">
              <a:latin typeface="Gotham Book"/>
              <a:cs typeface="Gotham Book"/>
            </a:endParaRPr>
          </a:p>
          <a:p>
            <a:pPr marL="12700" marR="408940">
              <a:lnSpc>
                <a:spcPct val="107200"/>
              </a:lnSpc>
            </a:pP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One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common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rider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is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Income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Benefit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Rider.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Depending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on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the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carrier,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it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may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be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called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an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Income</a:t>
            </a:r>
            <a:r>
              <a:rPr sz="1400" spc="-6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Rider,</a:t>
            </a:r>
            <a:r>
              <a:rPr sz="1400" spc="-6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Enhanced</a:t>
            </a:r>
            <a:r>
              <a:rPr sz="1400" spc="-6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Income</a:t>
            </a:r>
            <a:r>
              <a:rPr sz="1400" spc="-6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Rider,</a:t>
            </a:r>
            <a:r>
              <a:rPr sz="1400" spc="-6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Lifetime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Income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Benefit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Rider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or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Guaranteed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Lifetime Withdrawal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Benefit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Rider.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1989" y="4982359"/>
            <a:ext cx="44786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7100"/>
              </a:lnSpc>
              <a:spcBef>
                <a:spcPts val="100"/>
              </a:spcBef>
            </a:pP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What’s</a:t>
            </a:r>
            <a:r>
              <a:rPr sz="14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the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advantage?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It’s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way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to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secure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guaranteed</a:t>
            </a:r>
            <a:r>
              <a:rPr sz="1200" b="1" baseline="31250" dirty="0">
                <a:solidFill>
                  <a:srgbClr val="4D4D4F"/>
                </a:solidFill>
                <a:latin typeface="Gotham"/>
                <a:cs typeface="Gotham"/>
              </a:rPr>
              <a:t>1</a:t>
            </a:r>
            <a:r>
              <a:rPr sz="1200" b="1" spc="202" baseline="31250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income</a:t>
            </a:r>
            <a:r>
              <a:rPr sz="1400" b="1" spc="-35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for</a:t>
            </a:r>
            <a:r>
              <a:rPr sz="1400" b="1" spc="-35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life</a:t>
            </a:r>
            <a:r>
              <a:rPr sz="1400" b="1" spc="-35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without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annuitizing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50" dirty="0">
                <a:solidFill>
                  <a:srgbClr val="4D4D4F"/>
                </a:solidFill>
                <a:latin typeface="Gotham Book"/>
                <a:cs typeface="Gotham Book"/>
              </a:rPr>
              <a:t>—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even</a:t>
            </a:r>
            <a:r>
              <a:rPr sz="1400" spc="-6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if</a:t>
            </a:r>
            <a:r>
              <a:rPr sz="1400" spc="-5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your</a:t>
            </a:r>
            <a:r>
              <a:rPr sz="1400" spc="-5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Account</a:t>
            </a:r>
            <a:r>
              <a:rPr sz="1400" spc="-5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Value</a:t>
            </a:r>
            <a:r>
              <a:rPr sz="1400" spc="-5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is</a:t>
            </a:r>
            <a:r>
              <a:rPr sz="1400" spc="-5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depleted.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64387"/>
            <a:ext cx="411480" cy="1132840"/>
          </a:xfrm>
          <a:custGeom>
            <a:avLst/>
            <a:gdLst/>
            <a:ahLst/>
            <a:cxnLst/>
            <a:rect l="l" t="t" r="r" b="b"/>
            <a:pathLst>
              <a:path w="411480" h="1132839">
                <a:moveTo>
                  <a:pt x="411480" y="0"/>
                </a:moveTo>
                <a:lnTo>
                  <a:pt x="0" y="0"/>
                </a:lnTo>
                <a:lnTo>
                  <a:pt x="0" y="1132840"/>
                </a:lnTo>
                <a:lnTo>
                  <a:pt x="411480" y="1132840"/>
                </a:lnTo>
                <a:lnTo>
                  <a:pt x="411480" y="0"/>
                </a:lnTo>
                <a:close/>
              </a:path>
            </a:pathLst>
          </a:custGeom>
          <a:solidFill>
            <a:srgbClr val="C2CD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789686" y="546606"/>
            <a:ext cx="373824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LIFETIME</a:t>
            </a:r>
            <a:r>
              <a:rPr spc="-125" dirty="0"/>
              <a:t> </a:t>
            </a:r>
            <a:r>
              <a:rPr spc="-10" dirty="0"/>
              <a:t>INCOME </a:t>
            </a:r>
            <a:r>
              <a:rPr dirty="0"/>
              <a:t>THROUGH</a:t>
            </a:r>
            <a:r>
              <a:rPr spc="-70" dirty="0"/>
              <a:t> </a:t>
            </a:r>
            <a:r>
              <a:rPr dirty="0"/>
              <a:t>AN</a:t>
            </a:r>
            <a:r>
              <a:rPr spc="-65" dirty="0"/>
              <a:t> </a:t>
            </a:r>
            <a:r>
              <a:rPr spc="-10" dirty="0"/>
              <a:t>INCOME </a:t>
            </a:r>
            <a:r>
              <a:rPr dirty="0"/>
              <a:t>BENEFIT </a:t>
            </a:r>
            <a:r>
              <a:rPr spc="-10" dirty="0"/>
              <a:t>RIDER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02922" y="5584983"/>
            <a:ext cx="3044190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1925">
              <a:lnSpc>
                <a:spcPct val="1072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Income</a:t>
            </a:r>
            <a:r>
              <a:rPr sz="1400" b="1" spc="-5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Benefit</a:t>
            </a:r>
            <a:r>
              <a:rPr sz="1400" b="1" spc="-5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Riders</a:t>
            </a:r>
            <a:r>
              <a:rPr sz="1400" b="1" spc="-4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Gotham"/>
                <a:cs typeface="Gotham"/>
              </a:rPr>
              <a:t>offer</a:t>
            </a:r>
            <a:r>
              <a:rPr sz="1400" b="1" spc="50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you</a:t>
            </a:r>
            <a:r>
              <a:rPr sz="1400" b="1" spc="-3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the</a:t>
            </a:r>
            <a:r>
              <a:rPr sz="1400" b="1" spc="-2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advantage</a:t>
            </a:r>
            <a:r>
              <a:rPr sz="1400" b="1" spc="-3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of</a:t>
            </a:r>
            <a:r>
              <a:rPr sz="1400" b="1" spc="-2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Gotham"/>
                <a:cs typeface="Gotham"/>
              </a:rPr>
              <a:t>being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able</a:t>
            </a:r>
            <a:r>
              <a:rPr sz="1400" b="1" spc="-2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to</a:t>
            </a:r>
            <a:r>
              <a:rPr sz="1400" b="1" spc="-2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maintain</a:t>
            </a:r>
            <a:r>
              <a:rPr sz="1400" b="1" spc="-2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control</a:t>
            </a:r>
            <a:r>
              <a:rPr sz="1400" b="1" spc="-2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of</a:t>
            </a:r>
            <a:r>
              <a:rPr sz="1400" b="1" spc="-20" dirty="0">
                <a:solidFill>
                  <a:srgbClr val="FFFFFF"/>
                </a:solidFill>
                <a:latin typeface="Gotham"/>
                <a:cs typeface="Gotham"/>
              </a:rPr>
              <a:t> your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contract’s</a:t>
            </a:r>
            <a:r>
              <a:rPr sz="1400" b="1" spc="-8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Accumulation</a:t>
            </a:r>
            <a:r>
              <a:rPr sz="1400" b="1" spc="-8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Gotham"/>
                <a:cs typeface="Gotham"/>
              </a:rPr>
              <a:t>Value</a:t>
            </a:r>
            <a:endParaRPr sz="1400">
              <a:latin typeface="Gotham"/>
              <a:cs typeface="Gotham"/>
            </a:endParaRPr>
          </a:p>
          <a:p>
            <a:pPr marL="12700" marR="5080" algn="just">
              <a:lnSpc>
                <a:spcPct val="107200"/>
              </a:lnSpc>
            </a:pP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while</a:t>
            </a:r>
            <a:r>
              <a:rPr sz="1400" b="1" spc="-5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helping</a:t>
            </a:r>
            <a:r>
              <a:rPr sz="1400" b="1" spc="-5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you</a:t>
            </a:r>
            <a:r>
              <a:rPr sz="1400" b="1" spc="-5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secure</a:t>
            </a:r>
            <a:r>
              <a:rPr sz="1400" b="1" spc="-5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Gotham"/>
                <a:cs typeface="Gotham"/>
              </a:rPr>
              <a:t>lifetime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income,</a:t>
            </a:r>
            <a:r>
              <a:rPr sz="1400" b="1" spc="-9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whereas</a:t>
            </a:r>
            <a:r>
              <a:rPr sz="1400" b="1" spc="-8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annuitizing</a:t>
            </a:r>
            <a:r>
              <a:rPr sz="1400" b="1" spc="-9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Gotham"/>
                <a:cs typeface="Gotham"/>
              </a:rPr>
              <a:t>your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contract</a:t>
            </a:r>
            <a:r>
              <a:rPr sz="1400" b="1" spc="-4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is</a:t>
            </a:r>
            <a:r>
              <a:rPr sz="1400" b="1" spc="-3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a</a:t>
            </a:r>
            <a:r>
              <a:rPr sz="1400" b="1" spc="-3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permanent</a:t>
            </a:r>
            <a:r>
              <a:rPr sz="1400" b="1" spc="-4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Gotham"/>
                <a:cs typeface="Gotham"/>
              </a:rPr>
              <a:t>action.</a:t>
            </a:r>
            <a:endParaRPr sz="1400">
              <a:latin typeface="Gotham"/>
              <a:cs typeface="Gotham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7567" y="0"/>
            <a:ext cx="4370832" cy="497354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4D4D4F"/>
                </a:solidFill>
              </a:rPr>
              <a:t>INCOME</a:t>
            </a:r>
            <a:r>
              <a:rPr spc="-20" dirty="0">
                <a:solidFill>
                  <a:srgbClr val="4D4D4F"/>
                </a:solidFill>
              </a:rPr>
              <a:t> </a:t>
            </a:r>
            <a:r>
              <a:rPr spc="-10" dirty="0">
                <a:solidFill>
                  <a:srgbClr val="4D4D4F"/>
                </a:solidFill>
              </a:rPr>
              <a:t>BENEFIT</a:t>
            </a:r>
            <a:r>
              <a:rPr spc="-20" dirty="0">
                <a:solidFill>
                  <a:srgbClr val="4D4D4F"/>
                </a:solidFill>
              </a:rPr>
              <a:t> </a:t>
            </a:r>
            <a:r>
              <a:rPr spc="-10" dirty="0">
                <a:solidFill>
                  <a:srgbClr val="4D4D4F"/>
                </a:solidFill>
              </a:rPr>
              <a:t>RIDER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396476" y="7234681"/>
            <a:ext cx="103505" cy="182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FFFFFF"/>
                </a:solidFill>
                <a:latin typeface="Gotham Book"/>
                <a:cs typeface="Gotham Book"/>
              </a:rPr>
              <a:t>5</a:t>
            </a:r>
            <a:endParaRPr sz="10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72516" y="3664455"/>
            <a:ext cx="65830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/>
              <a:t>ACHIEVE</a:t>
            </a:r>
            <a:r>
              <a:rPr sz="2200" spc="-95" dirty="0"/>
              <a:t> </a:t>
            </a:r>
            <a:r>
              <a:rPr sz="2200" dirty="0"/>
              <a:t>YOUR</a:t>
            </a:r>
            <a:r>
              <a:rPr sz="2200" spc="-90" dirty="0"/>
              <a:t> </a:t>
            </a:r>
            <a:r>
              <a:rPr sz="2200" dirty="0"/>
              <a:t>RETIREMENT</a:t>
            </a:r>
            <a:r>
              <a:rPr sz="2200" spc="-95" dirty="0"/>
              <a:t> </a:t>
            </a:r>
            <a:r>
              <a:rPr sz="2200" dirty="0"/>
              <a:t>INCOME</a:t>
            </a:r>
            <a:r>
              <a:rPr sz="2200" spc="-90" dirty="0"/>
              <a:t> </a:t>
            </a:r>
            <a:r>
              <a:rPr sz="2200" spc="-10" dirty="0"/>
              <a:t>GOALS</a:t>
            </a:r>
            <a:endParaRPr sz="22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058400" cy="4318635"/>
            <a:chOff x="0" y="0"/>
            <a:chExt cx="10058400" cy="43186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33711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371088"/>
              <a:ext cx="306070" cy="947419"/>
            </a:xfrm>
            <a:custGeom>
              <a:avLst/>
              <a:gdLst/>
              <a:ahLst/>
              <a:cxnLst/>
              <a:rect l="l" t="t" r="r" b="b"/>
              <a:pathLst>
                <a:path w="306070" h="947420">
                  <a:moveTo>
                    <a:pt x="305549" y="0"/>
                  </a:moveTo>
                  <a:lnTo>
                    <a:pt x="0" y="0"/>
                  </a:lnTo>
                  <a:lnTo>
                    <a:pt x="0" y="947419"/>
                  </a:lnTo>
                  <a:lnTo>
                    <a:pt x="305549" y="947419"/>
                  </a:lnTo>
                  <a:lnTo>
                    <a:pt x="305549" y="0"/>
                  </a:lnTo>
                  <a:close/>
                </a:path>
              </a:pathLst>
            </a:custGeom>
            <a:solidFill>
              <a:srgbClr val="C2C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71723" y="4948174"/>
            <a:ext cx="305435" cy="290195"/>
            <a:chOff x="571723" y="4948174"/>
            <a:chExt cx="305435" cy="29019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260" y="4975699"/>
              <a:ext cx="224773" cy="17072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71723" y="4948174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4" h="290195">
                  <a:moveTo>
                    <a:pt x="135756" y="0"/>
                  </a:moveTo>
                  <a:lnTo>
                    <a:pt x="88519" y="10418"/>
                  </a:lnTo>
                  <a:lnTo>
                    <a:pt x="47189" y="36637"/>
                  </a:lnTo>
                  <a:lnTo>
                    <a:pt x="6916" y="99274"/>
                  </a:lnTo>
                  <a:lnTo>
                    <a:pt x="0" y="136228"/>
                  </a:lnTo>
                  <a:lnTo>
                    <a:pt x="2981" y="173683"/>
                  </a:lnTo>
                  <a:lnTo>
                    <a:pt x="17559" y="213708"/>
                  </a:lnTo>
                  <a:lnTo>
                    <a:pt x="40841" y="245702"/>
                  </a:lnTo>
                  <a:lnTo>
                    <a:pt x="70747" y="269320"/>
                  </a:lnTo>
                  <a:lnTo>
                    <a:pt x="142107" y="290049"/>
                  </a:lnTo>
                  <a:lnTo>
                    <a:pt x="179402" y="286470"/>
                  </a:lnTo>
                  <a:lnTo>
                    <a:pt x="246818" y="249702"/>
                  </a:lnTo>
                  <a:lnTo>
                    <a:pt x="272779" y="215822"/>
                  </a:lnTo>
                  <a:lnTo>
                    <a:pt x="288419" y="169435"/>
                  </a:lnTo>
                  <a:lnTo>
                    <a:pt x="289924" y="144970"/>
                  </a:lnTo>
                  <a:lnTo>
                    <a:pt x="287143" y="120572"/>
                  </a:lnTo>
                  <a:lnTo>
                    <a:pt x="267349" y="143736"/>
                  </a:lnTo>
                  <a:lnTo>
                    <a:pt x="264224" y="164118"/>
                  </a:lnTo>
                  <a:lnTo>
                    <a:pt x="248484" y="201534"/>
                  </a:lnTo>
                  <a:lnTo>
                    <a:pt x="214621" y="236393"/>
                  </a:lnTo>
                  <a:lnTo>
                    <a:pt x="172176" y="254053"/>
                  </a:lnTo>
                  <a:lnTo>
                    <a:pt x="126838" y="254397"/>
                  </a:lnTo>
                  <a:lnTo>
                    <a:pt x="84295" y="237306"/>
                  </a:lnTo>
                  <a:lnTo>
                    <a:pt x="50237" y="202665"/>
                  </a:lnTo>
                  <a:lnTo>
                    <a:pt x="37872" y="175928"/>
                  </a:lnTo>
                  <a:lnTo>
                    <a:pt x="32562" y="146983"/>
                  </a:lnTo>
                  <a:lnTo>
                    <a:pt x="34496" y="117631"/>
                  </a:lnTo>
                  <a:lnTo>
                    <a:pt x="43862" y="89673"/>
                  </a:lnTo>
                  <a:lnTo>
                    <a:pt x="67736" y="55993"/>
                  </a:lnTo>
                  <a:lnTo>
                    <a:pt x="100840" y="33318"/>
                  </a:lnTo>
                  <a:lnTo>
                    <a:pt x="139463" y="22538"/>
                  </a:lnTo>
                  <a:lnTo>
                    <a:pt x="179895" y="24546"/>
                  </a:lnTo>
                  <a:lnTo>
                    <a:pt x="218423" y="40232"/>
                  </a:lnTo>
                  <a:lnTo>
                    <a:pt x="223873" y="41115"/>
                  </a:lnTo>
                  <a:lnTo>
                    <a:pt x="227950" y="38201"/>
                  </a:lnTo>
                  <a:lnTo>
                    <a:pt x="229305" y="33375"/>
                  </a:lnTo>
                  <a:lnTo>
                    <a:pt x="226590" y="28522"/>
                  </a:lnTo>
                  <a:lnTo>
                    <a:pt x="183560" y="5871"/>
                  </a:lnTo>
                  <a:lnTo>
                    <a:pt x="135756" y="0"/>
                  </a:lnTo>
                  <a:close/>
                </a:path>
              </a:pathLst>
            </a:custGeom>
            <a:solidFill>
              <a:srgbClr val="C2C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29147" y="4851801"/>
            <a:ext cx="3859529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7200"/>
              </a:lnSpc>
              <a:spcBef>
                <a:spcPts val="100"/>
              </a:spcBef>
            </a:pP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Guaranteed</a:t>
            </a:r>
            <a:r>
              <a:rPr sz="1200" baseline="31250" dirty="0">
                <a:solidFill>
                  <a:srgbClr val="4D4D4F"/>
                </a:solidFill>
                <a:latin typeface="Gotham Book"/>
                <a:cs typeface="Gotham Book"/>
              </a:rPr>
              <a:t>1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,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predictable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income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payments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you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can’t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outlive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4547" y="5665769"/>
            <a:ext cx="40519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Flexibility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to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start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and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stop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income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as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needed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4547" y="6363634"/>
            <a:ext cx="40792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Continued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payments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to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your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surviving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spouse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42294" y="4851801"/>
            <a:ext cx="31191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Increased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payments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in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the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event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of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qualifying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chronic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illness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42294" y="5665769"/>
            <a:ext cx="25177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Single-</a:t>
            </a:r>
            <a:r>
              <a:rPr sz="1400" spc="-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and</a:t>
            </a:r>
            <a:r>
              <a:rPr sz="1400" spc="-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joint-life</a:t>
            </a:r>
            <a:r>
              <a:rPr sz="1400" spc="-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options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42294" y="6241130"/>
            <a:ext cx="29679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Ability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to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receive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lifetime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income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without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annuitizing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your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contract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6874" y="6953036"/>
            <a:ext cx="39077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75" spc="-157" baseline="30864" dirty="0">
                <a:solidFill>
                  <a:srgbClr val="4D4D4F"/>
                </a:solidFill>
                <a:latin typeface="Arial"/>
                <a:cs typeface="Arial"/>
              </a:rPr>
              <a:t>1</a:t>
            </a:r>
            <a:r>
              <a:rPr sz="675" spc="127" baseline="30864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Guarantees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4D4D4F"/>
                </a:solidFill>
                <a:latin typeface="Arial"/>
                <a:cs typeface="Arial"/>
              </a:rPr>
              <a:t>are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based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on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claims-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paying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ability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of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EquiTrust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Life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4D4D4F"/>
                </a:solidFill>
                <a:latin typeface="Arial"/>
                <a:cs typeface="Arial"/>
              </a:rPr>
              <a:t>Insurance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Company.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71723" y="5640123"/>
            <a:ext cx="305435" cy="290195"/>
            <a:chOff x="571723" y="5640123"/>
            <a:chExt cx="305435" cy="29019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260" y="5667650"/>
              <a:ext cx="224773" cy="17072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71723" y="5640123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4" h="290195">
                  <a:moveTo>
                    <a:pt x="135756" y="0"/>
                  </a:moveTo>
                  <a:lnTo>
                    <a:pt x="88519" y="10418"/>
                  </a:lnTo>
                  <a:lnTo>
                    <a:pt x="47189" y="36637"/>
                  </a:lnTo>
                  <a:lnTo>
                    <a:pt x="6916" y="99274"/>
                  </a:lnTo>
                  <a:lnTo>
                    <a:pt x="0" y="136228"/>
                  </a:lnTo>
                  <a:lnTo>
                    <a:pt x="2981" y="173683"/>
                  </a:lnTo>
                  <a:lnTo>
                    <a:pt x="17559" y="213708"/>
                  </a:lnTo>
                  <a:lnTo>
                    <a:pt x="40841" y="245702"/>
                  </a:lnTo>
                  <a:lnTo>
                    <a:pt x="70747" y="269320"/>
                  </a:lnTo>
                  <a:lnTo>
                    <a:pt x="142107" y="290049"/>
                  </a:lnTo>
                  <a:lnTo>
                    <a:pt x="179402" y="286470"/>
                  </a:lnTo>
                  <a:lnTo>
                    <a:pt x="246818" y="249702"/>
                  </a:lnTo>
                  <a:lnTo>
                    <a:pt x="272779" y="215822"/>
                  </a:lnTo>
                  <a:lnTo>
                    <a:pt x="288419" y="169435"/>
                  </a:lnTo>
                  <a:lnTo>
                    <a:pt x="289924" y="144970"/>
                  </a:lnTo>
                  <a:lnTo>
                    <a:pt x="287143" y="120572"/>
                  </a:lnTo>
                  <a:lnTo>
                    <a:pt x="267349" y="143736"/>
                  </a:lnTo>
                  <a:lnTo>
                    <a:pt x="264224" y="164118"/>
                  </a:lnTo>
                  <a:lnTo>
                    <a:pt x="248484" y="201534"/>
                  </a:lnTo>
                  <a:lnTo>
                    <a:pt x="214621" y="236393"/>
                  </a:lnTo>
                  <a:lnTo>
                    <a:pt x="172176" y="254053"/>
                  </a:lnTo>
                  <a:lnTo>
                    <a:pt x="126838" y="254397"/>
                  </a:lnTo>
                  <a:lnTo>
                    <a:pt x="84295" y="237306"/>
                  </a:lnTo>
                  <a:lnTo>
                    <a:pt x="50237" y="202665"/>
                  </a:lnTo>
                  <a:lnTo>
                    <a:pt x="37872" y="175928"/>
                  </a:lnTo>
                  <a:lnTo>
                    <a:pt x="32562" y="146983"/>
                  </a:lnTo>
                  <a:lnTo>
                    <a:pt x="34496" y="117631"/>
                  </a:lnTo>
                  <a:lnTo>
                    <a:pt x="43862" y="89673"/>
                  </a:lnTo>
                  <a:lnTo>
                    <a:pt x="67736" y="55993"/>
                  </a:lnTo>
                  <a:lnTo>
                    <a:pt x="100840" y="33318"/>
                  </a:lnTo>
                  <a:lnTo>
                    <a:pt x="139463" y="22538"/>
                  </a:lnTo>
                  <a:lnTo>
                    <a:pt x="179895" y="24546"/>
                  </a:lnTo>
                  <a:lnTo>
                    <a:pt x="218423" y="40232"/>
                  </a:lnTo>
                  <a:lnTo>
                    <a:pt x="223873" y="41115"/>
                  </a:lnTo>
                  <a:lnTo>
                    <a:pt x="227950" y="38201"/>
                  </a:lnTo>
                  <a:lnTo>
                    <a:pt x="229305" y="33375"/>
                  </a:lnTo>
                  <a:lnTo>
                    <a:pt x="226590" y="28522"/>
                  </a:lnTo>
                  <a:lnTo>
                    <a:pt x="183560" y="5871"/>
                  </a:lnTo>
                  <a:lnTo>
                    <a:pt x="135756" y="0"/>
                  </a:lnTo>
                  <a:close/>
                </a:path>
              </a:pathLst>
            </a:custGeom>
            <a:solidFill>
              <a:srgbClr val="C2C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71723" y="6337998"/>
            <a:ext cx="305435" cy="290195"/>
            <a:chOff x="571723" y="6337998"/>
            <a:chExt cx="305435" cy="29019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260" y="6365524"/>
              <a:ext cx="224773" cy="17072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71723" y="6337998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4" h="290195">
                  <a:moveTo>
                    <a:pt x="135756" y="0"/>
                  </a:moveTo>
                  <a:lnTo>
                    <a:pt x="88519" y="10418"/>
                  </a:lnTo>
                  <a:lnTo>
                    <a:pt x="47189" y="36637"/>
                  </a:lnTo>
                  <a:lnTo>
                    <a:pt x="6916" y="99274"/>
                  </a:lnTo>
                  <a:lnTo>
                    <a:pt x="0" y="136228"/>
                  </a:lnTo>
                  <a:lnTo>
                    <a:pt x="2981" y="173683"/>
                  </a:lnTo>
                  <a:lnTo>
                    <a:pt x="17559" y="213708"/>
                  </a:lnTo>
                  <a:lnTo>
                    <a:pt x="40841" y="245702"/>
                  </a:lnTo>
                  <a:lnTo>
                    <a:pt x="70747" y="269320"/>
                  </a:lnTo>
                  <a:lnTo>
                    <a:pt x="142107" y="290049"/>
                  </a:lnTo>
                  <a:lnTo>
                    <a:pt x="179402" y="286470"/>
                  </a:lnTo>
                  <a:lnTo>
                    <a:pt x="246818" y="249702"/>
                  </a:lnTo>
                  <a:lnTo>
                    <a:pt x="272779" y="215822"/>
                  </a:lnTo>
                  <a:lnTo>
                    <a:pt x="288419" y="169435"/>
                  </a:lnTo>
                  <a:lnTo>
                    <a:pt x="289924" y="144970"/>
                  </a:lnTo>
                  <a:lnTo>
                    <a:pt x="287143" y="120572"/>
                  </a:lnTo>
                  <a:lnTo>
                    <a:pt x="267349" y="143736"/>
                  </a:lnTo>
                  <a:lnTo>
                    <a:pt x="264224" y="164118"/>
                  </a:lnTo>
                  <a:lnTo>
                    <a:pt x="248484" y="201534"/>
                  </a:lnTo>
                  <a:lnTo>
                    <a:pt x="214621" y="236393"/>
                  </a:lnTo>
                  <a:lnTo>
                    <a:pt x="172176" y="254053"/>
                  </a:lnTo>
                  <a:lnTo>
                    <a:pt x="126838" y="254397"/>
                  </a:lnTo>
                  <a:lnTo>
                    <a:pt x="84295" y="237306"/>
                  </a:lnTo>
                  <a:lnTo>
                    <a:pt x="50237" y="202665"/>
                  </a:lnTo>
                  <a:lnTo>
                    <a:pt x="37872" y="175928"/>
                  </a:lnTo>
                  <a:lnTo>
                    <a:pt x="32562" y="146983"/>
                  </a:lnTo>
                  <a:lnTo>
                    <a:pt x="34496" y="117631"/>
                  </a:lnTo>
                  <a:lnTo>
                    <a:pt x="43862" y="89673"/>
                  </a:lnTo>
                  <a:lnTo>
                    <a:pt x="67736" y="55993"/>
                  </a:lnTo>
                  <a:lnTo>
                    <a:pt x="100840" y="33318"/>
                  </a:lnTo>
                  <a:lnTo>
                    <a:pt x="139463" y="22538"/>
                  </a:lnTo>
                  <a:lnTo>
                    <a:pt x="179895" y="24546"/>
                  </a:lnTo>
                  <a:lnTo>
                    <a:pt x="218423" y="40232"/>
                  </a:lnTo>
                  <a:lnTo>
                    <a:pt x="223873" y="41115"/>
                  </a:lnTo>
                  <a:lnTo>
                    <a:pt x="227950" y="38201"/>
                  </a:lnTo>
                  <a:lnTo>
                    <a:pt x="229305" y="33375"/>
                  </a:lnTo>
                  <a:lnTo>
                    <a:pt x="226590" y="28522"/>
                  </a:lnTo>
                  <a:lnTo>
                    <a:pt x="183560" y="5871"/>
                  </a:lnTo>
                  <a:lnTo>
                    <a:pt x="135756" y="0"/>
                  </a:lnTo>
                  <a:close/>
                </a:path>
              </a:pathLst>
            </a:custGeom>
            <a:solidFill>
              <a:srgbClr val="C2C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651723" y="4948174"/>
            <a:ext cx="305435" cy="290195"/>
            <a:chOff x="5651723" y="4948174"/>
            <a:chExt cx="305435" cy="290195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2260" y="4975699"/>
              <a:ext cx="224773" cy="17072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51723" y="4948174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5" h="290195">
                  <a:moveTo>
                    <a:pt x="135756" y="0"/>
                  </a:moveTo>
                  <a:lnTo>
                    <a:pt x="88519" y="10418"/>
                  </a:lnTo>
                  <a:lnTo>
                    <a:pt x="47189" y="36637"/>
                  </a:lnTo>
                  <a:lnTo>
                    <a:pt x="6916" y="99274"/>
                  </a:lnTo>
                  <a:lnTo>
                    <a:pt x="0" y="136228"/>
                  </a:lnTo>
                  <a:lnTo>
                    <a:pt x="2981" y="173683"/>
                  </a:lnTo>
                  <a:lnTo>
                    <a:pt x="17559" y="213708"/>
                  </a:lnTo>
                  <a:lnTo>
                    <a:pt x="40841" y="245702"/>
                  </a:lnTo>
                  <a:lnTo>
                    <a:pt x="70747" y="269320"/>
                  </a:lnTo>
                  <a:lnTo>
                    <a:pt x="142107" y="290049"/>
                  </a:lnTo>
                  <a:lnTo>
                    <a:pt x="179402" y="286470"/>
                  </a:lnTo>
                  <a:lnTo>
                    <a:pt x="246818" y="249702"/>
                  </a:lnTo>
                  <a:lnTo>
                    <a:pt x="272779" y="215822"/>
                  </a:lnTo>
                  <a:lnTo>
                    <a:pt x="288419" y="169435"/>
                  </a:lnTo>
                  <a:lnTo>
                    <a:pt x="289924" y="144970"/>
                  </a:lnTo>
                  <a:lnTo>
                    <a:pt x="287143" y="120572"/>
                  </a:lnTo>
                  <a:lnTo>
                    <a:pt x="267349" y="143736"/>
                  </a:lnTo>
                  <a:lnTo>
                    <a:pt x="264224" y="164118"/>
                  </a:lnTo>
                  <a:lnTo>
                    <a:pt x="248484" y="201534"/>
                  </a:lnTo>
                  <a:lnTo>
                    <a:pt x="214621" y="236393"/>
                  </a:lnTo>
                  <a:lnTo>
                    <a:pt x="172176" y="254053"/>
                  </a:lnTo>
                  <a:lnTo>
                    <a:pt x="126838" y="254397"/>
                  </a:lnTo>
                  <a:lnTo>
                    <a:pt x="84295" y="237306"/>
                  </a:lnTo>
                  <a:lnTo>
                    <a:pt x="50237" y="202665"/>
                  </a:lnTo>
                  <a:lnTo>
                    <a:pt x="37872" y="175928"/>
                  </a:lnTo>
                  <a:lnTo>
                    <a:pt x="32562" y="146983"/>
                  </a:lnTo>
                  <a:lnTo>
                    <a:pt x="34496" y="117631"/>
                  </a:lnTo>
                  <a:lnTo>
                    <a:pt x="43862" y="89673"/>
                  </a:lnTo>
                  <a:lnTo>
                    <a:pt x="67736" y="55993"/>
                  </a:lnTo>
                  <a:lnTo>
                    <a:pt x="100840" y="33318"/>
                  </a:lnTo>
                  <a:lnTo>
                    <a:pt x="139463" y="22538"/>
                  </a:lnTo>
                  <a:lnTo>
                    <a:pt x="179895" y="24546"/>
                  </a:lnTo>
                  <a:lnTo>
                    <a:pt x="218423" y="40232"/>
                  </a:lnTo>
                  <a:lnTo>
                    <a:pt x="223873" y="41115"/>
                  </a:lnTo>
                  <a:lnTo>
                    <a:pt x="227950" y="38201"/>
                  </a:lnTo>
                  <a:lnTo>
                    <a:pt x="229305" y="33375"/>
                  </a:lnTo>
                  <a:lnTo>
                    <a:pt x="226590" y="28522"/>
                  </a:lnTo>
                  <a:lnTo>
                    <a:pt x="183560" y="5871"/>
                  </a:lnTo>
                  <a:lnTo>
                    <a:pt x="135756" y="0"/>
                  </a:lnTo>
                  <a:close/>
                </a:path>
              </a:pathLst>
            </a:custGeom>
            <a:solidFill>
              <a:srgbClr val="C2C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651723" y="5640123"/>
            <a:ext cx="305435" cy="290195"/>
            <a:chOff x="5651723" y="5640123"/>
            <a:chExt cx="305435" cy="290195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2260" y="5667650"/>
              <a:ext cx="224773" cy="17072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651723" y="5640123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5" h="290195">
                  <a:moveTo>
                    <a:pt x="135756" y="0"/>
                  </a:moveTo>
                  <a:lnTo>
                    <a:pt x="88519" y="10418"/>
                  </a:lnTo>
                  <a:lnTo>
                    <a:pt x="47189" y="36637"/>
                  </a:lnTo>
                  <a:lnTo>
                    <a:pt x="6916" y="99274"/>
                  </a:lnTo>
                  <a:lnTo>
                    <a:pt x="0" y="136228"/>
                  </a:lnTo>
                  <a:lnTo>
                    <a:pt x="2981" y="173683"/>
                  </a:lnTo>
                  <a:lnTo>
                    <a:pt x="17559" y="213708"/>
                  </a:lnTo>
                  <a:lnTo>
                    <a:pt x="40841" y="245702"/>
                  </a:lnTo>
                  <a:lnTo>
                    <a:pt x="70747" y="269320"/>
                  </a:lnTo>
                  <a:lnTo>
                    <a:pt x="142107" y="290049"/>
                  </a:lnTo>
                  <a:lnTo>
                    <a:pt x="179402" y="286470"/>
                  </a:lnTo>
                  <a:lnTo>
                    <a:pt x="246818" y="249702"/>
                  </a:lnTo>
                  <a:lnTo>
                    <a:pt x="272779" y="215822"/>
                  </a:lnTo>
                  <a:lnTo>
                    <a:pt x="288419" y="169435"/>
                  </a:lnTo>
                  <a:lnTo>
                    <a:pt x="289924" y="144970"/>
                  </a:lnTo>
                  <a:lnTo>
                    <a:pt x="287143" y="120572"/>
                  </a:lnTo>
                  <a:lnTo>
                    <a:pt x="267349" y="143736"/>
                  </a:lnTo>
                  <a:lnTo>
                    <a:pt x="264224" y="164118"/>
                  </a:lnTo>
                  <a:lnTo>
                    <a:pt x="248484" y="201534"/>
                  </a:lnTo>
                  <a:lnTo>
                    <a:pt x="214621" y="236393"/>
                  </a:lnTo>
                  <a:lnTo>
                    <a:pt x="172176" y="254053"/>
                  </a:lnTo>
                  <a:lnTo>
                    <a:pt x="126838" y="254397"/>
                  </a:lnTo>
                  <a:lnTo>
                    <a:pt x="84295" y="237306"/>
                  </a:lnTo>
                  <a:lnTo>
                    <a:pt x="50237" y="202665"/>
                  </a:lnTo>
                  <a:lnTo>
                    <a:pt x="37872" y="175928"/>
                  </a:lnTo>
                  <a:lnTo>
                    <a:pt x="32562" y="146983"/>
                  </a:lnTo>
                  <a:lnTo>
                    <a:pt x="34496" y="117631"/>
                  </a:lnTo>
                  <a:lnTo>
                    <a:pt x="43862" y="89673"/>
                  </a:lnTo>
                  <a:lnTo>
                    <a:pt x="67736" y="55993"/>
                  </a:lnTo>
                  <a:lnTo>
                    <a:pt x="100840" y="33318"/>
                  </a:lnTo>
                  <a:lnTo>
                    <a:pt x="139463" y="22538"/>
                  </a:lnTo>
                  <a:lnTo>
                    <a:pt x="179895" y="24546"/>
                  </a:lnTo>
                  <a:lnTo>
                    <a:pt x="218423" y="40232"/>
                  </a:lnTo>
                  <a:lnTo>
                    <a:pt x="223873" y="41115"/>
                  </a:lnTo>
                  <a:lnTo>
                    <a:pt x="227950" y="38201"/>
                  </a:lnTo>
                  <a:lnTo>
                    <a:pt x="229305" y="33375"/>
                  </a:lnTo>
                  <a:lnTo>
                    <a:pt x="226590" y="28522"/>
                  </a:lnTo>
                  <a:lnTo>
                    <a:pt x="183560" y="5871"/>
                  </a:lnTo>
                  <a:lnTo>
                    <a:pt x="135756" y="0"/>
                  </a:lnTo>
                  <a:close/>
                </a:path>
              </a:pathLst>
            </a:custGeom>
            <a:solidFill>
              <a:srgbClr val="C2C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5651723" y="6337998"/>
            <a:ext cx="305435" cy="290195"/>
            <a:chOff x="5651723" y="6337998"/>
            <a:chExt cx="305435" cy="290195"/>
          </a:xfrm>
        </p:grpSpPr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2260" y="6365524"/>
              <a:ext cx="224773" cy="17072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651723" y="6337998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5" h="290195">
                  <a:moveTo>
                    <a:pt x="135756" y="0"/>
                  </a:moveTo>
                  <a:lnTo>
                    <a:pt x="88519" y="10418"/>
                  </a:lnTo>
                  <a:lnTo>
                    <a:pt x="47189" y="36637"/>
                  </a:lnTo>
                  <a:lnTo>
                    <a:pt x="6916" y="99274"/>
                  </a:lnTo>
                  <a:lnTo>
                    <a:pt x="0" y="136228"/>
                  </a:lnTo>
                  <a:lnTo>
                    <a:pt x="2981" y="173683"/>
                  </a:lnTo>
                  <a:lnTo>
                    <a:pt x="17559" y="213708"/>
                  </a:lnTo>
                  <a:lnTo>
                    <a:pt x="40841" y="245702"/>
                  </a:lnTo>
                  <a:lnTo>
                    <a:pt x="70747" y="269320"/>
                  </a:lnTo>
                  <a:lnTo>
                    <a:pt x="142107" y="290049"/>
                  </a:lnTo>
                  <a:lnTo>
                    <a:pt x="179402" y="286470"/>
                  </a:lnTo>
                  <a:lnTo>
                    <a:pt x="246818" y="249702"/>
                  </a:lnTo>
                  <a:lnTo>
                    <a:pt x="272779" y="215822"/>
                  </a:lnTo>
                  <a:lnTo>
                    <a:pt x="288419" y="169435"/>
                  </a:lnTo>
                  <a:lnTo>
                    <a:pt x="289924" y="144970"/>
                  </a:lnTo>
                  <a:lnTo>
                    <a:pt x="287143" y="120572"/>
                  </a:lnTo>
                  <a:lnTo>
                    <a:pt x="267349" y="143736"/>
                  </a:lnTo>
                  <a:lnTo>
                    <a:pt x="264224" y="164118"/>
                  </a:lnTo>
                  <a:lnTo>
                    <a:pt x="248484" y="201534"/>
                  </a:lnTo>
                  <a:lnTo>
                    <a:pt x="214621" y="236393"/>
                  </a:lnTo>
                  <a:lnTo>
                    <a:pt x="172176" y="254053"/>
                  </a:lnTo>
                  <a:lnTo>
                    <a:pt x="126838" y="254397"/>
                  </a:lnTo>
                  <a:lnTo>
                    <a:pt x="84295" y="237306"/>
                  </a:lnTo>
                  <a:lnTo>
                    <a:pt x="50237" y="202665"/>
                  </a:lnTo>
                  <a:lnTo>
                    <a:pt x="37872" y="175928"/>
                  </a:lnTo>
                  <a:lnTo>
                    <a:pt x="32562" y="146983"/>
                  </a:lnTo>
                  <a:lnTo>
                    <a:pt x="34496" y="117631"/>
                  </a:lnTo>
                  <a:lnTo>
                    <a:pt x="43862" y="89673"/>
                  </a:lnTo>
                  <a:lnTo>
                    <a:pt x="67736" y="55993"/>
                  </a:lnTo>
                  <a:lnTo>
                    <a:pt x="100840" y="33318"/>
                  </a:lnTo>
                  <a:lnTo>
                    <a:pt x="139463" y="22538"/>
                  </a:lnTo>
                  <a:lnTo>
                    <a:pt x="179895" y="24546"/>
                  </a:lnTo>
                  <a:lnTo>
                    <a:pt x="218423" y="40232"/>
                  </a:lnTo>
                  <a:lnTo>
                    <a:pt x="223873" y="41115"/>
                  </a:lnTo>
                  <a:lnTo>
                    <a:pt x="227950" y="38201"/>
                  </a:lnTo>
                  <a:lnTo>
                    <a:pt x="229305" y="33375"/>
                  </a:lnTo>
                  <a:lnTo>
                    <a:pt x="226590" y="28522"/>
                  </a:lnTo>
                  <a:lnTo>
                    <a:pt x="183560" y="5871"/>
                  </a:lnTo>
                  <a:lnTo>
                    <a:pt x="135756" y="0"/>
                  </a:lnTo>
                  <a:close/>
                </a:path>
              </a:pathLst>
            </a:custGeom>
            <a:solidFill>
              <a:srgbClr val="C2C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72516" y="4359533"/>
            <a:ext cx="60737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Through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Income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Benefit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Rider,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you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have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the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opportunity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to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enjoy: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4D4D4F"/>
                </a:solidFill>
              </a:rPr>
              <a:t>INCOME</a:t>
            </a:r>
            <a:r>
              <a:rPr spc="-20" dirty="0">
                <a:solidFill>
                  <a:srgbClr val="4D4D4F"/>
                </a:solidFill>
              </a:rPr>
              <a:t> </a:t>
            </a:r>
            <a:r>
              <a:rPr spc="-10" dirty="0">
                <a:solidFill>
                  <a:srgbClr val="4D4D4F"/>
                </a:solidFill>
              </a:rPr>
              <a:t>BENEFIT</a:t>
            </a:r>
            <a:r>
              <a:rPr spc="-20" dirty="0">
                <a:solidFill>
                  <a:srgbClr val="4D4D4F"/>
                </a:solidFill>
              </a:rPr>
              <a:t> </a:t>
            </a:r>
            <a:r>
              <a:rPr spc="-10" dirty="0">
                <a:solidFill>
                  <a:srgbClr val="4D4D4F"/>
                </a:solidFill>
              </a:rPr>
              <a:t>RIDER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9161780" y="7234681"/>
            <a:ext cx="107950" cy="182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4D4D4F"/>
                </a:solidFill>
                <a:latin typeface="Gotham Book"/>
                <a:cs typeface="Gotham Book"/>
              </a:rPr>
              <a:t>6</a:t>
            </a:r>
            <a:endParaRPr sz="10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">
              <a:lnSpc>
                <a:spcPct val="100000"/>
              </a:lnSpc>
              <a:spcBef>
                <a:spcPts val="100"/>
              </a:spcBef>
            </a:pPr>
            <a:r>
              <a:rPr dirty="0"/>
              <a:t>RECEIVING</a:t>
            </a:r>
            <a:r>
              <a:rPr spc="-100" dirty="0"/>
              <a:t> </a:t>
            </a:r>
            <a:r>
              <a:rPr spc="-10" dirty="0"/>
              <a:t>YOUR</a:t>
            </a:r>
            <a:r>
              <a:rPr spc="-95" dirty="0"/>
              <a:t> </a:t>
            </a:r>
            <a:r>
              <a:rPr dirty="0"/>
              <a:t>INCOME</a:t>
            </a:r>
            <a:r>
              <a:rPr spc="-95" dirty="0"/>
              <a:t> </a:t>
            </a:r>
            <a:r>
              <a:rPr dirty="0"/>
              <a:t>—</a:t>
            </a:r>
            <a:r>
              <a:rPr spc="-95" dirty="0"/>
              <a:t> </a:t>
            </a:r>
            <a:r>
              <a:rPr dirty="0"/>
              <a:t>KEY</a:t>
            </a:r>
            <a:r>
              <a:rPr spc="-95" dirty="0"/>
              <a:t> </a:t>
            </a:r>
            <a:r>
              <a:rPr spc="-10" dirty="0"/>
              <a:t>TERMS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97439" y="1906440"/>
          <a:ext cx="8766175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5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1135" marR="435609">
                        <a:lnSpc>
                          <a:spcPct val="1072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Income withdrawal percentage</a:t>
                      </a:r>
                      <a:endParaRPr sz="1400">
                        <a:latin typeface="Gotham"/>
                        <a:cs typeface="Gotham"/>
                      </a:endParaRPr>
                    </a:p>
                  </a:txBody>
                  <a:tcPr marL="0" marR="0" marT="130175" marB="0">
                    <a:solidFill>
                      <a:srgbClr val="03454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1135" marR="580390">
                        <a:lnSpc>
                          <a:spcPct val="107200"/>
                        </a:lnSpc>
                      </a:pP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</a:t>
                      </a:r>
                      <a:r>
                        <a:rPr sz="1400" spc="-2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percentage</a:t>
                      </a:r>
                      <a:r>
                        <a:rPr sz="1400" spc="-2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calculated</a:t>
                      </a:r>
                      <a:r>
                        <a:rPr sz="1400" spc="-1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based</a:t>
                      </a:r>
                      <a:r>
                        <a:rPr sz="1400" spc="-2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on</a:t>
                      </a:r>
                      <a:r>
                        <a:rPr sz="1400" spc="-1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the</a:t>
                      </a:r>
                      <a:r>
                        <a:rPr sz="1400" spc="-2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age</a:t>
                      </a:r>
                      <a:r>
                        <a:rPr sz="1400" spc="-2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you</a:t>
                      </a:r>
                      <a:r>
                        <a:rPr sz="1400" spc="-1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first</a:t>
                      </a:r>
                      <a:r>
                        <a:rPr sz="1400" spc="-2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elect</a:t>
                      </a:r>
                      <a:r>
                        <a:rPr sz="1400" spc="-1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to</a:t>
                      </a:r>
                      <a:r>
                        <a:rPr sz="1400" spc="-2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receive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income</a:t>
                      </a:r>
                      <a:r>
                        <a:rPr sz="1400" spc="-2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payments.</a:t>
                      </a:r>
                      <a:r>
                        <a:rPr sz="1400" spc="-2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Once</a:t>
                      </a:r>
                      <a:r>
                        <a:rPr sz="1400" spc="-2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you</a:t>
                      </a:r>
                      <a:r>
                        <a:rPr sz="1400" spc="-2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start</a:t>
                      </a:r>
                      <a:r>
                        <a:rPr sz="1400" spc="-2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income</a:t>
                      </a:r>
                      <a:r>
                        <a:rPr sz="1400" spc="-2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withdrawals,</a:t>
                      </a:r>
                      <a:r>
                        <a:rPr sz="1400" spc="-2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this</a:t>
                      </a:r>
                      <a:r>
                        <a:rPr sz="1400" spc="-2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percentage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never</a:t>
                      </a:r>
                      <a:r>
                        <a:rPr sz="1400" spc="-9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changes.</a:t>
                      </a:r>
                      <a:endParaRPr sz="1400">
                        <a:latin typeface="Gotham Book"/>
                        <a:cs typeface="Gotham Book"/>
                      </a:endParaRPr>
                    </a:p>
                  </a:txBody>
                  <a:tcPr marL="0" marR="0" marT="130810" marB="0"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113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Benefit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Base</a:t>
                      </a:r>
                      <a:endParaRPr sz="1400">
                        <a:latin typeface="Gotham"/>
                        <a:cs typeface="Gotham"/>
                      </a:endParaRPr>
                    </a:p>
                  </a:txBody>
                  <a:tcPr marL="0" marR="0" marT="0" marB="0">
                    <a:solidFill>
                      <a:srgbClr val="006A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1135" marR="308610">
                        <a:lnSpc>
                          <a:spcPct val="107200"/>
                        </a:lnSpc>
                      </a:pP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</a:t>
                      </a:r>
                      <a:r>
                        <a:rPr sz="14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value,</a:t>
                      </a:r>
                      <a:r>
                        <a:rPr sz="14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separate</a:t>
                      </a:r>
                      <a:r>
                        <a:rPr sz="14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from</a:t>
                      </a:r>
                      <a:r>
                        <a:rPr sz="14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your</a:t>
                      </a:r>
                      <a:r>
                        <a:rPr sz="14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Account</a:t>
                      </a:r>
                      <a:r>
                        <a:rPr sz="14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Value,</a:t>
                      </a:r>
                      <a:r>
                        <a:rPr sz="14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that</a:t>
                      </a:r>
                      <a:r>
                        <a:rPr sz="14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is</a:t>
                      </a:r>
                      <a:r>
                        <a:rPr sz="14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usually</a:t>
                      </a:r>
                      <a:r>
                        <a:rPr sz="14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the</a:t>
                      </a:r>
                      <a:r>
                        <a:rPr sz="14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sum</a:t>
                      </a:r>
                      <a:r>
                        <a:rPr sz="14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of</a:t>
                      </a:r>
                      <a:r>
                        <a:rPr sz="14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spc="-2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your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premiums</a:t>
                      </a:r>
                      <a:r>
                        <a:rPr sz="14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paid,</a:t>
                      </a:r>
                      <a:r>
                        <a:rPr sz="14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plus</a:t>
                      </a:r>
                      <a:r>
                        <a:rPr sz="14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any</a:t>
                      </a:r>
                      <a:r>
                        <a:rPr sz="14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applicable</a:t>
                      </a:r>
                      <a:r>
                        <a:rPr sz="14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bonuses,</a:t>
                      </a:r>
                      <a:r>
                        <a:rPr sz="14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minus</a:t>
                      </a:r>
                      <a:r>
                        <a:rPr sz="14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partial</a:t>
                      </a:r>
                      <a:r>
                        <a:rPr sz="14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withdrawals.</a:t>
                      </a:r>
                      <a:endParaRPr sz="1400">
                        <a:latin typeface="Gotham Book"/>
                        <a:cs typeface="Gotham Book"/>
                      </a:endParaRPr>
                    </a:p>
                    <a:p>
                      <a:pPr marL="191135" marR="835660">
                        <a:lnSpc>
                          <a:spcPct val="107200"/>
                        </a:lnSpc>
                      </a:pP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It</a:t>
                      </a:r>
                      <a:r>
                        <a:rPr sz="14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grows</a:t>
                      </a:r>
                      <a:r>
                        <a:rPr sz="14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annually</a:t>
                      </a:r>
                      <a:r>
                        <a:rPr sz="14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at</a:t>
                      </a:r>
                      <a:r>
                        <a:rPr sz="14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</a:t>
                      </a:r>
                      <a:r>
                        <a:rPr sz="14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rate</a:t>
                      </a:r>
                      <a:r>
                        <a:rPr sz="14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known</a:t>
                      </a:r>
                      <a:r>
                        <a:rPr sz="14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as</a:t>
                      </a:r>
                      <a:r>
                        <a:rPr sz="14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the</a:t>
                      </a:r>
                      <a:r>
                        <a:rPr sz="14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“rollup</a:t>
                      </a:r>
                      <a:r>
                        <a:rPr sz="14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rate”</a:t>
                      </a:r>
                      <a:r>
                        <a:rPr sz="14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until</a:t>
                      </a:r>
                      <a:r>
                        <a:rPr sz="14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you</a:t>
                      </a:r>
                      <a:r>
                        <a:rPr sz="14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begin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taking </a:t>
                      </a:r>
                      <a:r>
                        <a:rPr sz="14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payments.</a:t>
                      </a:r>
                      <a:endParaRPr sz="1400">
                        <a:latin typeface="Gotham Book"/>
                        <a:cs typeface="Gotham Book"/>
                      </a:endParaRPr>
                    </a:p>
                  </a:txBody>
                  <a:tcPr marL="0" marR="0" marT="16510" marB="0"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571500"/>
            <a:ext cx="411480" cy="947419"/>
          </a:xfrm>
          <a:custGeom>
            <a:avLst/>
            <a:gdLst/>
            <a:ahLst/>
            <a:cxnLst/>
            <a:rect l="l" t="t" r="r" b="b"/>
            <a:pathLst>
              <a:path w="411480" h="947419">
                <a:moveTo>
                  <a:pt x="411480" y="0"/>
                </a:moveTo>
                <a:lnTo>
                  <a:pt x="0" y="0"/>
                </a:lnTo>
                <a:lnTo>
                  <a:pt x="0" y="947420"/>
                </a:lnTo>
                <a:lnTo>
                  <a:pt x="411480" y="947420"/>
                </a:lnTo>
                <a:lnTo>
                  <a:pt x="411480" y="0"/>
                </a:lnTo>
                <a:close/>
              </a:path>
            </a:pathLst>
          </a:custGeom>
          <a:solidFill>
            <a:srgbClr val="C2CD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0100" y="5286197"/>
            <a:ext cx="6196330" cy="1419860"/>
          </a:xfrm>
          <a:prstGeom prst="rect">
            <a:avLst/>
          </a:prstGeom>
          <a:solidFill>
            <a:srgbClr val="C2CD23"/>
          </a:solidFill>
        </p:spPr>
        <p:txBody>
          <a:bodyPr vert="horz" wrap="square" lIns="0" tIns="1543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15"/>
              </a:spcBef>
            </a:pPr>
            <a:endParaRPr sz="1400">
              <a:latin typeface="Times New Roman"/>
              <a:cs typeface="Times New Roman"/>
            </a:endParaRPr>
          </a:p>
          <a:p>
            <a:pPr marL="448309" marR="462280">
              <a:lnSpc>
                <a:spcPct val="107200"/>
              </a:lnSpc>
            </a:pPr>
            <a:r>
              <a:rPr sz="1400" b="1" spc="-10" dirty="0">
                <a:solidFill>
                  <a:srgbClr val="034549"/>
                </a:solidFill>
                <a:latin typeface="Gotham"/>
                <a:cs typeface="Gotham"/>
              </a:rPr>
              <a:t>Your</a:t>
            </a:r>
            <a:r>
              <a:rPr sz="1400" b="1" spc="-45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34549"/>
                </a:solidFill>
                <a:latin typeface="Gotham"/>
                <a:cs typeface="Gotham"/>
              </a:rPr>
              <a:t>income</a:t>
            </a:r>
            <a:r>
              <a:rPr sz="1400" b="1" spc="-40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34549"/>
                </a:solidFill>
                <a:latin typeface="Gotham"/>
                <a:cs typeface="Gotham"/>
              </a:rPr>
              <a:t>withdrawal</a:t>
            </a:r>
            <a:r>
              <a:rPr sz="1400" b="1" spc="-40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34549"/>
                </a:solidFill>
                <a:latin typeface="Gotham"/>
                <a:cs typeface="Gotham"/>
              </a:rPr>
              <a:t>percentage</a:t>
            </a:r>
            <a:r>
              <a:rPr sz="1400" b="1" spc="-45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34549"/>
                </a:solidFill>
                <a:latin typeface="Gotham"/>
                <a:cs typeface="Gotham"/>
              </a:rPr>
              <a:t>and</a:t>
            </a:r>
            <a:r>
              <a:rPr sz="1400" b="1" spc="-40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34549"/>
                </a:solidFill>
                <a:latin typeface="Gotham"/>
                <a:cs typeface="Gotham"/>
              </a:rPr>
              <a:t>Benefit</a:t>
            </a:r>
            <a:r>
              <a:rPr sz="1400" b="1" spc="-40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34549"/>
                </a:solidFill>
                <a:latin typeface="Gotham"/>
                <a:cs typeface="Gotham"/>
              </a:rPr>
              <a:t>Base</a:t>
            </a:r>
            <a:r>
              <a:rPr sz="1400" b="1" spc="-40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spc="-25" dirty="0">
                <a:solidFill>
                  <a:srgbClr val="034549"/>
                </a:solidFill>
                <a:latin typeface="Gotham"/>
                <a:cs typeface="Gotham"/>
              </a:rPr>
              <a:t>are </a:t>
            </a:r>
            <a:r>
              <a:rPr sz="1400" b="1" dirty="0">
                <a:solidFill>
                  <a:srgbClr val="034549"/>
                </a:solidFill>
                <a:latin typeface="Gotham"/>
                <a:cs typeface="Gotham"/>
              </a:rPr>
              <a:t>two</a:t>
            </a:r>
            <a:r>
              <a:rPr sz="1400" b="1" spc="-10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34549"/>
                </a:solidFill>
                <a:latin typeface="Gotham"/>
                <a:cs typeface="Gotham"/>
              </a:rPr>
              <a:t>parts</a:t>
            </a:r>
            <a:r>
              <a:rPr sz="1400" b="1" spc="-10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34549"/>
                </a:solidFill>
                <a:latin typeface="Gotham"/>
                <a:cs typeface="Gotham"/>
              </a:rPr>
              <a:t>of</a:t>
            </a:r>
            <a:r>
              <a:rPr sz="1400" b="1" spc="-10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34549"/>
                </a:solidFill>
                <a:latin typeface="Gotham"/>
                <a:cs typeface="Gotham"/>
              </a:rPr>
              <a:t>an</a:t>
            </a:r>
            <a:r>
              <a:rPr sz="1400" b="1" spc="-10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34549"/>
                </a:solidFill>
                <a:latin typeface="Gotham"/>
                <a:cs typeface="Gotham"/>
              </a:rPr>
              <a:t>equation</a:t>
            </a:r>
            <a:r>
              <a:rPr sz="1400" b="1" spc="-10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34549"/>
                </a:solidFill>
                <a:latin typeface="Gotham"/>
                <a:cs typeface="Gotham"/>
              </a:rPr>
              <a:t>used</a:t>
            </a:r>
            <a:r>
              <a:rPr sz="1400" b="1" spc="-5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34549"/>
                </a:solidFill>
                <a:latin typeface="Gotham"/>
                <a:cs typeface="Gotham"/>
              </a:rPr>
              <a:t>to</a:t>
            </a:r>
            <a:r>
              <a:rPr sz="1400" b="1" spc="-10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34549"/>
                </a:solidFill>
                <a:latin typeface="Gotham"/>
                <a:cs typeface="Gotham"/>
              </a:rPr>
              <a:t>determine</a:t>
            </a:r>
            <a:r>
              <a:rPr sz="1400" b="1" spc="-10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34549"/>
                </a:solidFill>
                <a:latin typeface="Gotham"/>
                <a:cs typeface="Gotham"/>
              </a:rPr>
              <a:t>the</a:t>
            </a:r>
            <a:r>
              <a:rPr sz="1400" b="1" spc="-10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34549"/>
                </a:solidFill>
                <a:latin typeface="Gotham"/>
                <a:cs typeface="Gotham"/>
              </a:rPr>
              <a:t>amount</a:t>
            </a:r>
            <a:r>
              <a:rPr sz="1400" b="1" spc="-10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spc="-25" dirty="0">
                <a:solidFill>
                  <a:srgbClr val="034549"/>
                </a:solidFill>
                <a:latin typeface="Gotham"/>
                <a:cs typeface="Gotham"/>
              </a:rPr>
              <a:t>of </a:t>
            </a:r>
            <a:r>
              <a:rPr sz="1400" b="1" dirty="0">
                <a:solidFill>
                  <a:srgbClr val="034549"/>
                </a:solidFill>
                <a:latin typeface="Gotham"/>
                <a:cs typeface="Gotham"/>
              </a:rPr>
              <a:t>your</a:t>
            </a:r>
            <a:r>
              <a:rPr sz="1400" b="1" spc="-45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spc="-10" dirty="0">
                <a:solidFill>
                  <a:srgbClr val="034549"/>
                </a:solidFill>
                <a:latin typeface="Gotham"/>
                <a:cs typeface="Gotham"/>
              </a:rPr>
              <a:t>payments.</a:t>
            </a:r>
            <a:endParaRPr sz="1400">
              <a:latin typeface="Gotham"/>
              <a:cs typeface="Gotham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4D4D4F"/>
                </a:solidFill>
              </a:rPr>
              <a:t>INCOME</a:t>
            </a:r>
            <a:r>
              <a:rPr spc="-20" dirty="0">
                <a:solidFill>
                  <a:srgbClr val="4D4D4F"/>
                </a:solidFill>
              </a:rPr>
              <a:t> </a:t>
            </a:r>
            <a:r>
              <a:rPr spc="-10" dirty="0">
                <a:solidFill>
                  <a:srgbClr val="4D4D4F"/>
                </a:solidFill>
              </a:rPr>
              <a:t>BENEFIT</a:t>
            </a:r>
            <a:r>
              <a:rPr spc="-20" dirty="0">
                <a:solidFill>
                  <a:srgbClr val="4D4D4F"/>
                </a:solidFill>
              </a:rPr>
              <a:t> </a:t>
            </a:r>
            <a:r>
              <a:rPr spc="-10" dirty="0">
                <a:solidFill>
                  <a:srgbClr val="4D4D4F"/>
                </a:solidFill>
              </a:rPr>
              <a:t>RIDER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398507" y="7234681"/>
            <a:ext cx="101600" cy="182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4D4D4F"/>
                </a:solidFill>
                <a:latin typeface="Gotham Book"/>
                <a:cs typeface="Gotham Book"/>
              </a:rPr>
              <a:t>7</a:t>
            </a:r>
            <a:endParaRPr sz="10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00" y="0"/>
            <a:ext cx="4914900" cy="7772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54227" y="1747974"/>
            <a:ext cx="37064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When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you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elect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to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begin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receiving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payments,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these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two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factors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are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used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to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calculate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your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income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withdrawal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amount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(payment</a:t>
            </a:r>
            <a:r>
              <a:rPr sz="1400" spc="-5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amount).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76211"/>
            <a:ext cx="306070" cy="947419"/>
          </a:xfrm>
          <a:custGeom>
            <a:avLst/>
            <a:gdLst/>
            <a:ahLst/>
            <a:cxnLst/>
            <a:rect l="l" t="t" r="r" b="b"/>
            <a:pathLst>
              <a:path w="306070" h="947419">
                <a:moveTo>
                  <a:pt x="305549" y="0"/>
                </a:moveTo>
                <a:lnTo>
                  <a:pt x="0" y="0"/>
                </a:lnTo>
                <a:lnTo>
                  <a:pt x="0" y="947407"/>
                </a:lnTo>
                <a:lnTo>
                  <a:pt x="305549" y="947407"/>
                </a:lnTo>
                <a:lnTo>
                  <a:pt x="305549" y="0"/>
                </a:lnTo>
                <a:close/>
              </a:path>
            </a:pathLst>
          </a:custGeom>
          <a:solidFill>
            <a:srgbClr val="C2CD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571588" y="623440"/>
            <a:ext cx="323088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CALCULATION</a:t>
            </a:r>
            <a:r>
              <a:rPr spc="-85" dirty="0"/>
              <a:t> </a:t>
            </a:r>
            <a:r>
              <a:rPr spc="-25" dirty="0"/>
              <a:t>OF </a:t>
            </a:r>
            <a:r>
              <a:rPr spc="-10" dirty="0"/>
              <a:t>INCOME</a:t>
            </a:r>
            <a:r>
              <a:rPr spc="-180" dirty="0"/>
              <a:t> </a:t>
            </a:r>
            <a:r>
              <a:rPr spc="-60" dirty="0"/>
              <a:t>PAYMENTS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8800" y="6133036"/>
            <a:ext cx="310705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You</a:t>
            </a:r>
            <a:r>
              <a:rPr sz="14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may</a:t>
            </a:r>
            <a:r>
              <a:rPr sz="14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elect</a:t>
            </a:r>
            <a:r>
              <a:rPr sz="14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to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receive</a:t>
            </a:r>
            <a:r>
              <a:rPr sz="14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payments monthly,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quarterly,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semi-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annually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or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annually.</a:t>
            </a:r>
            <a:endParaRPr sz="1400">
              <a:latin typeface="Gotham Book"/>
              <a:cs typeface="Gotham Boo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6580" y="4046728"/>
            <a:ext cx="768350" cy="768350"/>
            <a:chOff x="576580" y="4046728"/>
            <a:chExt cx="768350" cy="768350"/>
          </a:xfrm>
        </p:grpSpPr>
        <p:sp>
          <p:nvSpPr>
            <p:cNvPr id="8" name="object 8"/>
            <p:cNvSpPr/>
            <p:nvPr/>
          </p:nvSpPr>
          <p:spPr>
            <a:xfrm>
              <a:off x="576580" y="4046728"/>
              <a:ext cx="768350" cy="768350"/>
            </a:xfrm>
            <a:custGeom>
              <a:avLst/>
              <a:gdLst/>
              <a:ahLst/>
              <a:cxnLst/>
              <a:rect l="l" t="t" r="r" b="b"/>
              <a:pathLst>
                <a:path w="768350" h="768350">
                  <a:moveTo>
                    <a:pt x="768096" y="0"/>
                  </a:moveTo>
                  <a:lnTo>
                    <a:pt x="0" y="0"/>
                  </a:lnTo>
                  <a:lnTo>
                    <a:pt x="0" y="768096"/>
                  </a:lnTo>
                  <a:lnTo>
                    <a:pt x="768096" y="768096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034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4127" y="4314713"/>
              <a:ext cx="232994" cy="23213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576580" y="5083555"/>
            <a:ext cx="768350" cy="768350"/>
            <a:chOff x="576580" y="5083555"/>
            <a:chExt cx="768350" cy="768350"/>
          </a:xfrm>
        </p:grpSpPr>
        <p:sp>
          <p:nvSpPr>
            <p:cNvPr id="11" name="object 11"/>
            <p:cNvSpPr/>
            <p:nvPr/>
          </p:nvSpPr>
          <p:spPr>
            <a:xfrm>
              <a:off x="576580" y="5083555"/>
              <a:ext cx="768350" cy="768350"/>
            </a:xfrm>
            <a:custGeom>
              <a:avLst/>
              <a:gdLst/>
              <a:ahLst/>
              <a:cxnLst/>
              <a:rect l="l" t="t" r="r" b="b"/>
              <a:pathLst>
                <a:path w="768350" h="768350">
                  <a:moveTo>
                    <a:pt x="768096" y="0"/>
                  </a:moveTo>
                  <a:lnTo>
                    <a:pt x="0" y="0"/>
                  </a:lnTo>
                  <a:lnTo>
                    <a:pt x="0" y="768096"/>
                  </a:lnTo>
                  <a:lnTo>
                    <a:pt x="768096" y="768096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C2C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3655" y="5381421"/>
              <a:ext cx="213995" cy="172720"/>
            </a:xfrm>
            <a:custGeom>
              <a:avLst/>
              <a:gdLst/>
              <a:ahLst/>
              <a:cxnLst/>
              <a:rect l="l" t="t" r="r" b="b"/>
              <a:pathLst>
                <a:path w="213994" h="172720">
                  <a:moveTo>
                    <a:pt x="213944" y="112610"/>
                  </a:moveTo>
                  <a:lnTo>
                    <a:pt x="0" y="112610"/>
                  </a:lnTo>
                  <a:lnTo>
                    <a:pt x="0" y="172364"/>
                  </a:lnTo>
                  <a:lnTo>
                    <a:pt x="213944" y="172364"/>
                  </a:lnTo>
                  <a:lnTo>
                    <a:pt x="213944" y="112610"/>
                  </a:lnTo>
                  <a:close/>
                </a:path>
                <a:path w="213994" h="172720">
                  <a:moveTo>
                    <a:pt x="213944" y="0"/>
                  </a:moveTo>
                  <a:lnTo>
                    <a:pt x="0" y="0"/>
                  </a:lnTo>
                  <a:lnTo>
                    <a:pt x="0" y="59766"/>
                  </a:lnTo>
                  <a:lnTo>
                    <a:pt x="213944" y="59766"/>
                  </a:lnTo>
                  <a:lnTo>
                    <a:pt x="213944" y="0"/>
                  </a:lnTo>
                  <a:close/>
                </a:path>
              </a:pathLst>
            </a:custGeom>
            <a:solidFill>
              <a:srgbClr val="034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76580" y="3009900"/>
            <a:ext cx="3953510" cy="768350"/>
          </a:xfrm>
          <a:prstGeom prst="rect">
            <a:avLst/>
          </a:prstGeom>
          <a:solidFill>
            <a:srgbClr val="006A71"/>
          </a:solidFill>
        </p:spPr>
        <p:txBody>
          <a:bodyPr vert="horz" wrap="square" lIns="0" tIns="723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70"/>
              </a:spcBef>
            </a:pPr>
            <a:endParaRPr sz="1400">
              <a:latin typeface="Times New Roman"/>
              <a:cs typeface="Times New Roman"/>
            </a:endParaRPr>
          </a:p>
          <a:p>
            <a:pPr marR="33655"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Income</a:t>
            </a:r>
            <a:r>
              <a:rPr sz="1400" b="1" spc="-5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Gotham"/>
                <a:cs typeface="Gotham"/>
              </a:rPr>
              <a:t>withdrawal</a:t>
            </a:r>
            <a:r>
              <a:rPr sz="1400" b="1" spc="-4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Gotham"/>
                <a:cs typeface="Gotham"/>
              </a:rPr>
              <a:t>percentage</a:t>
            </a:r>
            <a:endParaRPr sz="1400">
              <a:latin typeface="Gotham"/>
              <a:cs typeface="Gotham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4D4D4F"/>
                </a:solidFill>
              </a:rPr>
              <a:t>INCOME</a:t>
            </a:r>
            <a:r>
              <a:rPr spc="-20" dirty="0">
                <a:solidFill>
                  <a:srgbClr val="4D4D4F"/>
                </a:solidFill>
              </a:rPr>
              <a:t> </a:t>
            </a:r>
            <a:r>
              <a:rPr spc="-10" dirty="0">
                <a:solidFill>
                  <a:srgbClr val="4D4D4F"/>
                </a:solidFill>
              </a:rPr>
              <a:t>BENEFIT</a:t>
            </a:r>
            <a:r>
              <a:rPr spc="-20" dirty="0">
                <a:solidFill>
                  <a:srgbClr val="4D4D4F"/>
                </a:solidFill>
              </a:rPr>
              <a:t> </a:t>
            </a:r>
            <a:r>
              <a:rPr spc="-10" dirty="0">
                <a:solidFill>
                  <a:srgbClr val="4D4D4F"/>
                </a:solidFill>
              </a:rPr>
              <a:t>RIDER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65590" y="7234681"/>
            <a:ext cx="105410" cy="182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FFFFFF"/>
                </a:solidFill>
                <a:latin typeface="Gotham Book"/>
                <a:cs typeface="Gotham Book"/>
              </a:rPr>
              <a:t>8</a:t>
            </a:r>
            <a:endParaRPr sz="1000">
              <a:latin typeface="Gotham Book"/>
              <a:cs typeface="Gotham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78572" y="5083555"/>
            <a:ext cx="3051810" cy="768350"/>
          </a:xfrm>
          <a:prstGeom prst="rect">
            <a:avLst/>
          </a:prstGeom>
          <a:solidFill>
            <a:srgbClr val="C2CD23"/>
          </a:solidFill>
        </p:spPr>
        <p:txBody>
          <a:bodyPr vert="horz" wrap="square" lIns="0" tIns="723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70"/>
              </a:spcBef>
            </a:pPr>
            <a:endParaRPr sz="14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034549"/>
                </a:solidFill>
                <a:latin typeface="Gotham"/>
                <a:cs typeface="Gotham"/>
              </a:rPr>
              <a:t>Income</a:t>
            </a:r>
            <a:r>
              <a:rPr sz="1400" b="1" spc="-50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spc="-10" dirty="0">
                <a:solidFill>
                  <a:srgbClr val="034549"/>
                </a:solidFill>
                <a:latin typeface="Gotham"/>
                <a:cs typeface="Gotham"/>
              </a:rPr>
              <a:t>withdrawal</a:t>
            </a:r>
            <a:r>
              <a:rPr sz="1400" b="1" spc="-45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spc="-10" dirty="0">
                <a:solidFill>
                  <a:srgbClr val="034549"/>
                </a:solidFill>
                <a:latin typeface="Gotham"/>
                <a:cs typeface="Gotham"/>
              </a:rPr>
              <a:t>amount</a:t>
            </a:r>
            <a:endParaRPr sz="1400">
              <a:latin typeface="Gotham"/>
              <a:cs typeface="Gotha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63039" y="4046728"/>
            <a:ext cx="3067050" cy="768350"/>
          </a:xfrm>
          <a:prstGeom prst="rect">
            <a:avLst/>
          </a:prstGeom>
          <a:solidFill>
            <a:srgbClr val="034549"/>
          </a:solidFill>
        </p:spPr>
        <p:txBody>
          <a:bodyPr vert="horz" wrap="square" lIns="0" tIns="723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70"/>
              </a:spcBef>
            </a:pPr>
            <a:endParaRPr sz="1400">
              <a:latin typeface="Times New Roman"/>
              <a:cs typeface="Times New Roman"/>
            </a:endParaRPr>
          </a:p>
          <a:p>
            <a:pPr marL="276225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Benefit</a:t>
            </a:r>
            <a:r>
              <a:rPr sz="1400" b="1" spc="-5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Gotham"/>
                <a:cs typeface="Gotham"/>
              </a:rPr>
              <a:t>Base</a:t>
            </a:r>
            <a:endParaRPr sz="1400">
              <a:latin typeface="Gotham"/>
              <a:cs typeface="Gotha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PAYMENTS</a:t>
            </a:r>
            <a:r>
              <a:rPr spc="-80" dirty="0"/>
              <a:t> </a:t>
            </a:r>
            <a:r>
              <a:rPr dirty="0"/>
              <a:t>NEVER</a:t>
            </a:r>
            <a:r>
              <a:rPr spc="-75" dirty="0"/>
              <a:t> </a:t>
            </a:r>
            <a:r>
              <a:rPr spc="-10" dirty="0"/>
              <a:t>DECREASE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71500"/>
            <a:ext cx="411480" cy="947419"/>
          </a:xfrm>
          <a:custGeom>
            <a:avLst/>
            <a:gdLst/>
            <a:ahLst/>
            <a:cxnLst/>
            <a:rect l="l" t="t" r="r" b="b"/>
            <a:pathLst>
              <a:path w="411480" h="947419">
                <a:moveTo>
                  <a:pt x="411480" y="0"/>
                </a:moveTo>
                <a:lnTo>
                  <a:pt x="0" y="0"/>
                </a:lnTo>
                <a:lnTo>
                  <a:pt x="0" y="947420"/>
                </a:lnTo>
                <a:lnTo>
                  <a:pt x="411480" y="947420"/>
                </a:lnTo>
                <a:lnTo>
                  <a:pt x="411480" y="0"/>
                </a:lnTo>
                <a:close/>
              </a:path>
            </a:pathLst>
          </a:custGeom>
          <a:solidFill>
            <a:srgbClr val="C2CD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400" y="1488386"/>
            <a:ext cx="829818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Your</a:t>
            </a:r>
            <a:r>
              <a:rPr sz="14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payments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will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never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decrease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if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you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withdraw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only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your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income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withdrawal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amount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each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year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and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continue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even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if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your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Accumulation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Value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and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Benefit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Base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are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depleted.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2480" y="6803201"/>
            <a:ext cx="6426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4D4D4F"/>
                </a:solidFill>
                <a:latin typeface="Gotham Book"/>
                <a:cs typeface="Gotham Book"/>
              </a:rPr>
              <a:t>Premium</a:t>
            </a:r>
            <a:endParaRPr sz="1100">
              <a:latin typeface="Gotham Book"/>
              <a:cs typeface="Gotham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8304" y="6831279"/>
            <a:ext cx="137160" cy="137160"/>
          </a:xfrm>
          <a:custGeom>
            <a:avLst/>
            <a:gdLst/>
            <a:ahLst/>
            <a:cxnLst/>
            <a:rect l="l" t="t" r="r" b="b"/>
            <a:pathLst>
              <a:path w="137159" h="137159">
                <a:moveTo>
                  <a:pt x="136867" y="0"/>
                </a:moveTo>
                <a:lnTo>
                  <a:pt x="0" y="0"/>
                </a:lnTo>
                <a:lnTo>
                  <a:pt x="0" y="136880"/>
                </a:lnTo>
                <a:lnTo>
                  <a:pt x="136867" y="136880"/>
                </a:lnTo>
                <a:lnTo>
                  <a:pt x="136867" y="0"/>
                </a:lnTo>
                <a:close/>
              </a:path>
            </a:pathLst>
          </a:custGeom>
          <a:solidFill>
            <a:srgbClr val="0345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37071" y="6803201"/>
            <a:ext cx="18961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D4D4F"/>
                </a:solidFill>
                <a:latin typeface="Gotham Book"/>
                <a:cs typeface="Gotham Book"/>
              </a:rPr>
              <a:t>Annual</a:t>
            </a:r>
            <a:r>
              <a:rPr sz="1100" spc="-1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4D4D4F"/>
                </a:solidFill>
                <a:latin typeface="Gotham Book"/>
                <a:cs typeface="Gotham Book"/>
              </a:rPr>
              <a:t>Income</a:t>
            </a:r>
            <a:r>
              <a:rPr sz="1100" spc="-10" dirty="0">
                <a:solidFill>
                  <a:srgbClr val="4D4D4F"/>
                </a:solidFill>
                <a:latin typeface="Gotham Book"/>
                <a:cs typeface="Gotham Book"/>
              </a:rPr>
              <a:t> Withdrawal</a:t>
            </a:r>
            <a:endParaRPr sz="1100">
              <a:latin typeface="Gotham Book"/>
              <a:cs typeface="Gotham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46567" y="6831279"/>
            <a:ext cx="137160" cy="137160"/>
          </a:xfrm>
          <a:custGeom>
            <a:avLst/>
            <a:gdLst/>
            <a:ahLst/>
            <a:cxnLst/>
            <a:rect l="l" t="t" r="r" b="b"/>
            <a:pathLst>
              <a:path w="137160" h="137159">
                <a:moveTo>
                  <a:pt x="136867" y="0"/>
                </a:moveTo>
                <a:lnTo>
                  <a:pt x="0" y="0"/>
                </a:lnTo>
                <a:lnTo>
                  <a:pt x="0" y="136880"/>
                </a:lnTo>
                <a:lnTo>
                  <a:pt x="136867" y="136880"/>
                </a:lnTo>
                <a:lnTo>
                  <a:pt x="136867" y="0"/>
                </a:lnTo>
                <a:close/>
              </a:path>
            </a:pathLst>
          </a:custGeom>
          <a:solidFill>
            <a:srgbClr val="006A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23102" y="6227291"/>
            <a:ext cx="2197100" cy="76898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43204">
              <a:lnSpc>
                <a:spcPct val="100000"/>
              </a:lnSpc>
              <a:spcBef>
                <a:spcPts val="560"/>
              </a:spcBef>
              <a:tabLst>
                <a:tab pos="1128395" algn="l"/>
                <a:tab pos="1997710" algn="l"/>
              </a:tabLst>
            </a:pPr>
            <a:r>
              <a:rPr sz="1100" spc="-25" dirty="0">
                <a:solidFill>
                  <a:srgbClr val="4D4D4F"/>
                </a:solidFill>
                <a:latin typeface="Gotham Book"/>
                <a:cs typeface="Gotham Book"/>
              </a:rPr>
              <a:t>20</a:t>
            </a:r>
            <a:r>
              <a:rPr sz="1100" dirty="0">
                <a:solidFill>
                  <a:srgbClr val="4D4D4F"/>
                </a:solidFill>
                <a:latin typeface="Gotham Book"/>
                <a:cs typeface="Gotham Book"/>
              </a:rPr>
              <a:t>	</a:t>
            </a:r>
            <a:r>
              <a:rPr sz="1100" spc="-25" dirty="0">
                <a:solidFill>
                  <a:srgbClr val="4D4D4F"/>
                </a:solidFill>
                <a:latin typeface="Gotham Book"/>
                <a:cs typeface="Gotham Book"/>
              </a:rPr>
              <a:t>25</a:t>
            </a:r>
            <a:r>
              <a:rPr sz="1100" dirty="0">
                <a:solidFill>
                  <a:srgbClr val="4D4D4F"/>
                </a:solidFill>
                <a:latin typeface="Gotham Book"/>
                <a:cs typeface="Gotham Book"/>
              </a:rPr>
              <a:t>	</a:t>
            </a:r>
            <a:r>
              <a:rPr sz="1100" spc="-25" dirty="0">
                <a:solidFill>
                  <a:srgbClr val="4D4D4F"/>
                </a:solidFill>
                <a:latin typeface="Gotham Book"/>
                <a:cs typeface="Gotham Book"/>
              </a:rPr>
              <a:t>30</a:t>
            </a:r>
            <a:endParaRPr sz="1100">
              <a:latin typeface="Gotham Book"/>
              <a:cs typeface="Gotham Book"/>
            </a:endParaRPr>
          </a:p>
          <a:p>
            <a:pPr marL="616585">
              <a:lnSpc>
                <a:spcPct val="100000"/>
              </a:lnSpc>
              <a:spcBef>
                <a:spcPts val="465"/>
              </a:spcBef>
            </a:pPr>
            <a:r>
              <a:rPr sz="1100" b="1" spc="-20" dirty="0">
                <a:solidFill>
                  <a:srgbClr val="4D4D4F"/>
                </a:solidFill>
                <a:latin typeface="Gotham"/>
                <a:cs typeface="Gotham"/>
              </a:rPr>
              <a:t>Years</a:t>
            </a:r>
            <a:endParaRPr sz="110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sz="1100" dirty="0">
                <a:solidFill>
                  <a:srgbClr val="4D4D4F"/>
                </a:solidFill>
                <a:latin typeface="Gotham Book"/>
                <a:cs typeface="Gotham Book"/>
              </a:rPr>
              <a:t>Cumulative</a:t>
            </a:r>
            <a:r>
              <a:rPr sz="11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4D4D4F"/>
                </a:solidFill>
                <a:latin typeface="Gotham Book"/>
                <a:cs typeface="Gotham Book"/>
              </a:rPr>
              <a:t>Income</a:t>
            </a:r>
            <a:r>
              <a:rPr sz="11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4D4D4F"/>
                </a:solidFill>
                <a:latin typeface="Gotham Book"/>
                <a:cs typeface="Gotham Book"/>
              </a:rPr>
              <a:t>Payments</a:t>
            </a:r>
            <a:endParaRPr sz="1100">
              <a:latin typeface="Gotham Book"/>
              <a:cs typeface="Gotham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8641" y="6286105"/>
            <a:ext cx="755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solidFill>
                  <a:srgbClr val="4D4D4F"/>
                </a:solidFill>
                <a:latin typeface="Gotham Book"/>
                <a:cs typeface="Gotham Book"/>
              </a:rPr>
              <a:t>1</a:t>
            </a:r>
            <a:endParaRPr sz="1100">
              <a:latin typeface="Gotham Book"/>
              <a:cs typeface="Gotham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68913" y="6286105"/>
            <a:ext cx="1111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solidFill>
                  <a:srgbClr val="4D4D4F"/>
                </a:solidFill>
                <a:latin typeface="Gotham Book"/>
                <a:cs typeface="Gotham Book"/>
              </a:rPr>
              <a:t>5</a:t>
            </a:r>
            <a:endParaRPr sz="1100">
              <a:latin typeface="Gotham Book"/>
              <a:cs typeface="Gotham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14657" y="6286105"/>
            <a:ext cx="1758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4D4D4F"/>
                </a:solidFill>
                <a:latin typeface="Gotham Book"/>
                <a:cs typeface="Gotham Book"/>
              </a:rPr>
              <a:t>10</a:t>
            </a:r>
            <a:endParaRPr sz="1100">
              <a:latin typeface="Gotham Book"/>
              <a:cs typeface="Gotham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99797" y="6286105"/>
            <a:ext cx="1612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4D4D4F"/>
                </a:solidFill>
                <a:latin typeface="Gotham Book"/>
                <a:cs typeface="Gotham Book"/>
              </a:rPr>
              <a:t>15</a:t>
            </a:r>
            <a:endParaRPr sz="1100">
              <a:latin typeface="Gotham Book"/>
              <a:cs typeface="Gotham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94253" y="6286105"/>
            <a:ext cx="1955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4D4D4F"/>
                </a:solidFill>
                <a:latin typeface="Gotham Book"/>
                <a:cs typeface="Gotham Book"/>
              </a:rPr>
              <a:t>35</a:t>
            </a:r>
            <a:endParaRPr sz="1100">
              <a:latin typeface="Gotham Book"/>
              <a:cs typeface="Gotham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60672" y="6286105"/>
            <a:ext cx="2190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4D4D4F"/>
                </a:solidFill>
                <a:latin typeface="Gotham Book"/>
                <a:cs typeface="Gotham Book"/>
              </a:rPr>
              <a:t>40</a:t>
            </a:r>
            <a:endParaRPr sz="1100">
              <a:latin typeface="Gotham Book"/>
              <a:cs typeface="Gotham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45811" y="6286105"/>
            <a:ext cx="20510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4D4D4F"/>
                </a:solidFill>
                <a:latin typeface="Gotham Book"/>
                <a:cs typeface="Gotham Book"/>
              </a:rPr>
              <a:t>45</a:t>
            </a:r>
            <a:endParaRPr sz="1100">
              <a:latin typeface="Gotham Book"/>
              <a:cs typeface="Gotham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94355" y="6803201"/>
            <a:ext cx="14039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4D4D4F"/>
                </a:solidFill>
                <a:latin typeface="Gotham Book"/>
                <a:cs typeface="Gotham Book"/>
              </a:rPr>
              <a:t>Accumulation</a:t>
            </a:r>
            <a:r>
              <a:rPr sz="1100" spc="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4D4D4F"/>
                </a:solidFill>
                <a:latin typeface="Gotham Book"/>
                <a:cs typeface="Gotham Book"/>
              </a:rPr>
              <a:t>Value</a:t>
            </a:r>
            <a:endParaRPr sz="1100">
              <a:latin typeface="Gotham Book"/>
              <a:cs typeface="Gotham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877022" y="6899722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281" y="0"/>
                </a:lnTo>
              </a:path>
            </a:pathLst>
          </a:custGeom>
          <a:ln w="19050">
            <a:solidFill>
              <a:srgbClr val="00A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32605" y="6831279"/>
            <a:ext cx="137160" cy="137160"/>
          </a:xfrm>
          <a:custGeom>
            <a:avLst/>
            <a:gdLst/>
            <a:ahLst/>
            <a:cxnLst/>
            <a:rect l="l" t="t" r="r" b="b"/>
            <a:pathLst>
              <a:path w="137160" h="137159">
                <a:moveTo>
                  <a:pt x="136867" y="0"/>
                </a:moveTo>
                <a:lnTo>
                  <a:pt x="0" y="0"/>
                </a:lnTo>
                <a:lnTo>
                  <a:pt x="0" y="136880"/>
                </a:lnTo>
                <a:lnTo>
                  <a:pt x="136867" y="136880"/>
                </a:lnTo>
                <a:lnTo>
                  <a:pt x="136867" y="0"/>
                </a:lnTo>
                <a:close/>
              </a:path>
            </a:pathLst>
          </a:custGeom>
          <a:solidFill>
            <a:srgbClr val="C2CD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805168" y="6803201"/>
            <a:ext cx="8985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D4D4F"/>
                </a:solidFill>
                <a:latin typeface="Gotham Book"/>
                <a:cs typeface="Gotham Book"/>
              </a:rPr>
              <a:t>Benefit </a:t>
            </a:r>
            <a:r>
              <a:rPr sz="1100" spc="-20" dirty="0">
                <a:solidFill>
                  <a:srgbClr val="4D4D4F"/>
                </a:solidFill>
                <a:latin typeface="Gotham Book"/>
                <a:cs typeface="Gotham Book"/>
              </a:rPr>
              <a:t>Base</a:t>
            </a:r>
            <a:endParaRPr sz="1100">
              <a:latin typeface="Gotham Book"/>
              <a:cs typeface="Gotham Boo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76867" y="6899722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281" y="0"/>
                </a:lnTo>
              </a:path>
            </a:pathLst>
          </a:custGeom>
          <a:ln w="19050">
            <a:solidFill>
              <a:srgbClr val="0345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41183" y="3969398"/>
            <a:ext cx="208915" cy="523240"/>
          </a:xfrm>
          <a:prstGeom prst="rect">
            <a:avLst/>
          </a:prstGeom>
        </p:spPr>
        <p:txBody>
          <a:bodyPr vert="vert270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10" dirty="0">
                <a:solidFill>
                  <a:srgbClr val="4D4D4F"/>
                </a:solidFill>
                <a:latin typeface="Gotham"/>
                <a:cs typeface="Gotham"/>
              </a:rPr>
              <a:t>Dollars</a:t>
            </a:r>
            <a:endParaRPr sz="1100">
              <a:latin typeface="Gotham"/>
              <a:cs typeface="Gotham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87400" y="2251659"/>
            <a:ext cx="8699500" cy="3959225"/>
            <a:chOff x="787400" y="2251659"/>
            <a:chExt cx="8699500" cy="3959225"/>
          </a:xfrm>
        </p:grpSpPr>
        <p:sp>
          <p:nvSpPr>
            <p:cNvPr id="24" name="object 24"/>
            <p:cNvSpPr/>
            <p:nvPr/>
          </p:nvSpPr>
          <p:spPr>
            <a:xfrm>
              <a:off x="787400" y="6198337"/>
              <a:ext cx="8699500" cy="0"/>
            </a:xfrm>
            <a:custGeom>
              <a:avLst/>
              <a:gdLst/>
              <a:ahLst/>
              <a:cxnLst/>
              <a:rect l="l" t="t" r="r" b="b"/>
              <a:pathLst>
                <a:path w="8699500">
                  <a:moveTo>
                    <a:pt x="0" y="0"/>
                  </a:moveTo>
                  <a:lnTo>
                    <a:pt x="8699500" y="0"/>
                  </a:lnTo>
                </a:path>
              </a:pathLst>
            </a:custGeom>
            <a:ln w="3175">
              <a:solidFill>
                <a:srgbClr val="9D9F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7400" y="2258947"/>
              <a:ext cx="8699500" cy="3502025"/>
            </a:xfrm>
            <a:custGeom>
              <a:avLst/>
              <a:gdLst/>
              <a:ahLst/>
              <a:cxnLst/>
              <a:rect l="l" t="t" r="r" b="b"/>
              <a:pathLst>
                <a:path w="8699500" h="3502025">
                  <a:moveTo>
                    <a:pt x="8546020" y="3501680"/>
                  </a:moveTo>
                  <a:lnTo>
                    <a:pt x="8699500" y="3501680"/>
                  </a:lnTo>
                </a:path>
                <a:path w="8699500" h="3502025">
                  <a:moveTo>
                    <a:pt x="7682877" y="3501680"/>
                  </a:moveTo>
                  <a:lnTo>
                    <a:pt x="8390572" y="3501680"/>
                  </a:lnTo>
                </a:path>
                <a:path w="8699500" h="3502025">
                  <a:moveTo>
                    <a:pt x="3305911" y="3501680"/>
                  </a:moveTo>
                  <a:lnTo>
                    <a:pt x="4000817" y="3501680"/>
                  </a:lnTo>
                </a:path>
                <a:path w="8699500" h="3502025">
                  <a:moveTo>
                    <a:pt x="4156265" y="3501680"/>
                  </a:moveTo>
                  <a:lnTo>
                    <a:pt x="4894072" y="3501680"/>
                  </a:lnTo>
                </a:path>
                <a:path w="8699500" h="3502025">
                  <a:moveTo>
                    <a:pt x="5049520" y="3501680"/>
                  </a:moveTo>
                  <a:lnTo>
                    <a:pt x="5755957" y="3501680"/>
                  </a:lnTo>
                </a:path>
                <a:path w="8699500" h="3502025">
                  <a:moveTo>
                    <a:pt x="0" y="3501680"/>
                  </a:moveTo>
                  <a:lnTo>
                    <a:pt x="98552" y="3501680"/>
                  </a:lnTo>
                </a:path>
                <a:path w="8699500" h="3502025">
                  <a:moveTo>
                    <a:pt x="254000" y="3501680"/>
                  </a:moveTo>
                  <a:lnTo>
                    <a:pt x="3150463" y="3501680"/>
                  </a:lnTo>
                </a:path>
                <a:path w="8699500" h="3502025">
                  <a:moveTo>
                    <a:pt x="5911405" y="3501680"/>
                  </a:moveTo>
                  <a:lnTo>
                    <a:pt x="6634670" y="3501680"/>
                  </a:lnTo>
                </a:path>
                <a:path w="8699500" h="3502025">
                  <a:moveTo>
                    <a:pt x="6790118" y="3501680"/>
                  </a:moveTo>
                  <a:lnTo>
                    <a:pt x="7527429" y="3501680"/>
                  </a:lnTo>
                </a:path>
                <a:path w="8699500" h="3502025">
                  <a:moveTo>
                    <a:pt x="6790118" y="2626260"/>
                  </a:moveTo>
                  <a:lnTo>
                    <a:pt x="7527429" y="2626260"/>
                  </a:lnTo>
                </a:path>
                <a:path w="8699500" h="3502025">
                  <a:moveTo>
                    <a:pt x="7682877" y="2626260"/>
                  </a:moveTo>
                  <a:lnTo>
                    <a:pt x="8390572" y="2626260"/>
                  </a:lnTo>
                </a:path>
                <a:path w="8699500" h="3502025">
                  <a:moveTo>
                    <a:pt x="0" y="2626260"/>
                  </a:moveTo>
                  <a:lnTo>
                    <a:pt x="4894072" y="2626260"/>
                  </a:lnTo>
                </a:path>
                <a:path w="8699500" h="3502025">
                  <a:moveTo>
                    <a:pt x="5049520" y="2626260"/>
                  </a:moveTo>
                  <a:lnTo>
                    <a:pt x="5755957" y="2626260"/>
                  </a:lnTo>
                </a:path>
                <a:path w="8699500" h="3502025">
                  <a:moveTo>
                    <a:pt x="8546020" y="2626260"/>
                  </a:moveTo>
                  <a:lnTo>
                    <a:pt x="8699500" y="2626260"/>
                  </a:lnTo>
                </a:path>
                <a:path w="8699500" h="3502025">
                  <a:moveTo>
                    <a:pt x="5911405" y="2626260"/>
                  </a:moveTo>
                  <a:lnTo>
                    <a:pt x="6634670" y="2626260"/>
                  </a:lnTo>
                </a:path>
                <a:path w="8699500" h="3502025">
                  <a:moveTo>
                    <a:pt x="8546020" y="2188551"/>
                  </a:moveTo>
                  <a:lnTo>
                    <a:pt x="8699500" y="2188551"/>
                  </a:lnTo>
                </a:path>
                <a:path w="8699500" h="3502025">
                  <a:moveTo>
                    <a:pt x="7682877" y="2188551"/>
                  </a:moveTo>
                  <a:lnTo>
                    <a:pt x="8390572" y="2188551"/>
                  </a:lnTo>
                </a:path>
                <a:path w="8699500" h="3502025">
                  <a:moveTo>
                    <a:pt x="5911405" y="2188551"/>
                  </a:moveTo>
                  <a:lnTo>
                    <a:pt x="6634670" y="2188551"/>
                  </a:lnTo>
                </a:path>
                <a:path w="8699500" h="3502025">
                  <a:moveTo>
                    <a:pt x="6790118" y="2188551"/>
                  </a:moveTo>
                  <a:lnTo>
                    <a:pt x="7527429" y="2188551"/>
                  </a:lnTo>
                </a:path>
                <a:path w="8699500" h="3502025">
                  <a:moveTo>
                    <a:pt x="0" y="2188551"/>
                  </a:moveTo>
                  <a:lnTo>
                    <a:pt x="5755957" y="2188551"/>
                  </a:lnTo>
                </a:path>
                <a:path w="8699500" h="3502025">
                  <a:moveTo>
                    <a:pt x="8546020" y="875422"/>
                  </a:moveTo>
                  <a:lnTo>
                    <a:pt x="8699500" y="875422"/>
                  </a:lnTo>
                </a:path>
                <a:path w="8699500" h="3502025">
                  <a:moveTo>
                    <a:pt x="7682877" y="875422"/>
                  </a:moveTo>
                  <a:lnTo>
                    <a:pt x="8390572" y="875422"/>
                  </a:lnTo>
                </a:path>
                <a:path w="8699500" h="3502025">
                  <a:moveTo>
                    <a:pt x="0" y="875422"/>
                  </a:moveTo>
                  <a:lnTo>
                    <a:pt x="7527429" y="875422"/>
                  </a:lnTo>
                </a:path>
                <a:path w="8699500" h="3502025">
                  <a:moveTo>
                    <a:pt x="8546020" y="437709"/>
                  </a:moveTo>
                  <a:lnTo>
                    <a:pt x="8699500" y="437709"/>
                  </a:lnTo>
                </a:path>
                <a:path w="8699500" h="3502025">
                  <a:moveTo>
                    <a:pt x="0" y="437709"/>
                  </a:moveTo>
                  <a:lnTo>
                    <a:pt x="8390572" y="437709"/>
                  </a:lnTo>
                </a:path>
                <a:path w="8699500" h="3502025">
                  <a:moveTo>
                    <a:pt x="8546020" y="0"/>
                  </a:moveTo>
                  <a:lnTo>
                    <a:pt x="8699500" y="0"/>
                  </a:lnTo>
                </a:path>
                <a:path w="8699500" h="3502025">
                  <a:moveTo>
                    <a:pt x="0" y="0"/>
                  </a:moveTo>
                  <a:lnTo>
                    <a:pt x="8390572" y="0"/>
                  </a:lnTo>
                </a:path>
                <a:path w="8699500" h="3502025">
                  <a:moveTo>
                    <a:pt x="0" y="1313129"/>
                  </a:moveTo>
                  <a:lnTo>
                    <a:pt x="6634670" y="1313129"/>
                  </a:lnTo>
                </a:path>
                <a:path w="8699500" h="3502025">
                  <a:moveTo>
                    <a:pt x="6790118" y="1313129"/>
                  </a:moveTo>
                  <a:lnTo>
                    <a:pt x="7527429" y="1313129"/>
                  </a:lnTo>
                </a:path>
                <a:path w="8699500" h="3502025">
                  <a:moveTo>
                    <a:pt x="7682877" y="1313129"/>
                  </a:moveTo>
                  <a:lnTo>
                    <a:pt x="8390572" y="1313129"/>
                  </a:lnTo>
                </a:path>
                <a:path w="8699500" h="3502025">
                  <a:moveTo>
                    <a:pt x="8546020" y="1313129"/>
                  </a:moveTo>
                  <a:lnTo>
                    <a:pt x="8699500" y="1313129"/>
                  </a:lnTo>
                </a:path>
                <a:path w="8699500" h="3502025">
                  <a:moveTo>
                    <a:pt x="8546020" y="1750838"/>
                  </a:moveTo>
                  <a:lnTo>
                    <a:pt x="8699500" y="1750838"/>
                  </a:lnTo>
                </a:path>
                <a:path w="8699500" h="3502025">
                  <a:moveTo>
                    <a:pt x="0" y="1750838"/>
                  </a:moveTo>
                  <a:lnTo>
                    <a:pt x="5755957" y="1750838"/>
                  </a:lnTo>
                </a:path>
                <a:path w="8699500" h="3502025">
                  <a:moveTo>
                    <a:pt x="6790118" y="1750838"/>
                  </a:moveTo>
                  <a:lnTo>
                    <a:pt x="7527429" y="1750838"/>
                  </a:lnTo>
                </a:path>
                <a:path w="8699500" h="3502025">
                  <a:moveTo>
                    <a:pt x="5911405" y="1750838"/>
                  </a:moveTo>
                  <a:lnTo>
                    <a:pt x="6634670" y="1750838"/>
                  </a:lnTo>
                </a:path>
                <a:path w="8699500" h="3502025">
                  <a:moveTo>
                    <a:pt x="7682877" y="1750838"/>
                  </a:moveTo>
                  <a:lnTo>
                    <a:pt x="8390572" y="1750838"/>
                  </a:lnTo>
                </a:path>
                <a:path w="8699500" h="3502025">
                  <a:moveTo>
                    <a:pt x="8546020" y="3063967"/>
                  </a:moveTo>
                  <a:lnTo>
                    <a:pt x="8699500" y="3063967"/>
                  </a:lnTo>
                </a:path>
                <a:path w="8699500" h="3502025">
                  <a:moveTo>
                    <a:pt x="5911405" y="3063967"/>
                  </a:moveTo>
                  <a:lnTo>
                    <a:pt x="6634670" y="3063967"/>
                  </a:lnTo>
                </a:path>
                <a:path w="8699500" h="3502025">
                  <a:moveTo>
                    <a:pt x="5049520" y="3063967"/>
                  </a:moveTo>
                  <a:lnTo>
                    <a:pt x="5755957" y="3063967"/>
                  </a:lnTo>
                </a:path>
                <a:path w="8699500" h="3502025">
                  <a:moveTo>
                    <a:pt x="0" y="3063967"/>
                  </a:moveTo>
                  <a:lnTo>
                    <a:pt x="98552" y="3063967"/>
                  </a:lnTo>
                </a:path>
                <a:path w="8699500" h="3502025">
                  <a:moveTo>
                    <a:pt x="7682877" y="3063967"/>
                  </a:moveTo>
                  <a:lnTo>
                    <a:pt x="8390572" y="3063967"/>
                  </a:lnTo>
                </a:path>
                <a:path w="8699500" h="3502025">
                  <a:moveTo>
                    <a:pt x="4156265" y="3063967"/>
                  </a:moveTo>
                  <a:lnTo>
                    <a:pt x="4894072" y="3063967"/>
                  </a:lnTo>
                </a:path>
                <a:path w="8699500" h="3502025">
                  <a:moveTo>
                    <a:pt x="254000" y="3063967"/>
                  </a:moveTo>
                  <a:lnTo>
                    <a:pt x="4000817" y="3063967"/>
                  </a:lnTo>
                </a:path>
                <a:path w="8699500" h="3502025">
                  <a:moveTo>
                    <a:pt x="6790118" y="3063967"/>
                  </a:moveTo>
                  <a:lnTo>
                    <a:pt x="7527429" y="3063967"/>
                  </a:lnTo>
                </a:path>
              </a:pathLst>
            </a:custGeom>
            <a:ln w="3175">
              <a:solidFill>
                <a:srgbClr val="9D9F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85952" y="5156441"/>
              <a:ext cx="155575" cy="1041400"/>
            </a:xfrm>
            <a:custGeom>
              <a:avLst/>
              <a:gdLst/>
              <a:ahLst/>
              <a:cxnLst/>
              <a:rect l="l" t="t" r="r" b="b"/>
              <a:pathLst>
                <a:path w="155575" h="1041400">
                  <a:moveTo>
                    <a:pt x="155447" y="0"/>
                  </a:moveTo>
                  <a:lnTo>
                    <a:pt x="0" y="0"/>
                  </a:lnTo>
                  <a:lnTo>
                    <a:pt x="0" y="1041107"/>
                  </a:lnTo>
                  <a:lnTo>
                    <a:pt x="155447" y="1041107"/>
                  </a:lnTo>
                  <a:lnTo>
                    <a:pt x="155447" y="0"/>
                  </a:lnTo>
                  <a:close/>
                </a:path>
              </a:pathLst>
            </a:custGeom>
            <a:solidFill>
              <a:srgbClr val="034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39212" y="6084722"/>
              <a:ext cx="6286500" cy="113030"/>
            </a:xfrm>
            <a:custGeom>
              <a:avLst/>
              <a:gdLst/>
              <a:ahLst/>
              <a:cxnLst/>
              <a:rect l="l" t="t" r="r" b="b"/>
              <a:pathLst>
                <a:path w="6286500" h="113029">
                  <a:moveTo>
                    <a:pt x="155448" y="0"/>
                  </a:moveTo>
                  <a:lnTo>
                    <a:pt x="0" y="0"/>
                  </a:lnTo>
                  <a:lnTo>
                    <a:pt x="0" y="112826"/>
                  </a:lnTo>
                  <a:lnTo>
                    <a:pt x="155448" y="112826"/>
                  </a:lnTo>
                  <a:lnTo>
                    <a:pt x="155448" y="0"/>
                  </a:lnTo>
                  <a:close/>
                </a:path>
                <a:path w="6286500" h="113029">
                  <a:moveTo>
                    <a:pt x="1046327" y="0"/>
                  </a:moveTo>
                  <a:lnTo>
                    <a:pt x="890879" y="0"/>
                  </a:lnTo>
                  <a:lnTo>
                    <a:pt x="890879" y="112826"/>
                  </a:lnTo>
                  <a:lnTo>
                    <a:pt x="1046327" y="112826"/>
                  </a:lnTo>
                  <a:lnTo>
                    <a:pt x="1046327" y="0"/>
                  </a:lnTo>
                  <a:close/>
                </a:path>
                <a:path w="6286500" h="113029">
                  <a:moveTo>
                    <a:pt x="1896681" y="0"/>
                  </a:moveTo>
                  <a:lnTo>
                    <a:pt x="1741233" y="0"/>
                  </a:lnTo>
                  <a:lnTo>
                    <a:pt x="1741233" y="112826"/>
                  </a:lnTo>
                  <a:lnTo>
                    <a:pt x="1896681" y="112826"/>
                  </a:lnTo>
                  <a:lnTo>
                    <a:pt x="1896681" y="0"/>
                  </a:lnTo>
                  <a:close/>
                </a:path>
                <a:path w="6286500" h="113029">
                  <a:moveTo>
                    <a:pt x="2789936" y="0"/>
                  </a:moveTo>
                  <a:lnTo>
                    <a:pt x="2634488" y="0"/>
                  </a:lnTo>
                  <a:lnTo>
                    <a:pt x="2634488" y="112826"/>
                  </a:lnTo>
                  <a:lnTo>
                    <a:pt x="2789936" y="112826"/>
                  </a:lnTo>
                  <a:lnTo>
                    <a:pt x="2789936" y="0"/>
                  </a:lnTo>
                  <a:close/>
                </a:path>
                <a:path w="6286500" h="113029">
                  <a:moveTo>
                    <a:pt x="3652583" y="0"/>
                  </a:moveTo>
                  <a:lnTo>
                    <a:pt x="3497135" y="0"/>
                  </a:lnTo>
                  <a:lnTo>
                    <a:pt x="3497135" y="112826"/>
                  </a:lnTo>
                  <a:lnTo>
                    <a:pt x="3652583" y="112826"/>
                  </a:lnTo>
                  <a:lnTo>
                    <a:pt x="3652583" y="0"/>
                  </a:lnTo>
                  <a:close/>
                </a:path>
                <a:path w="6286500" h="113029">
                  <a:moveTo>
                    <a:pt x="4530534" y="0"/>
                  </a:moveTo>
                  <a:lnTo>
                    <a:pt x="4375086" y="0"/>
                  </a:lnTo>
                  <a:lnTo>
                    <a:pt x="4375086" y="112826"/>
                  </a:lnTo>
                  <a:lnTo>
                    <a:pt x="4530534" y="112826"/>
                  </a:lnTo>
                  <a:lnTo>
                    <a:pt x="4530534" y="0"/>
                  </a:lnTo>
                  <a:close/>
                </a:path>
                <a:path w="6286500" h="113029">
                  <a:moveTo>
                    <a:pt x="5423293" y="0"/>
                  </a:moveTo>
                  <a:lnTo>
                    <a:pt x="5267845" y="0"/>
                  </a:lnTo>
                  <a:lnTo>
                    <a:pt x="5267845" y="112826"/>
                  </a:lnTo>
                  <a:lnTo>
                    <a:pt x="5423293" y="112826"/>
                  </a:lnTo>
                  <a:lnTo>
                    <a:pt x="5423293" y="0"/>
                  </a:lnTo>
                  <a:close/>
                </a:path>
                <a:path w="6286500" h="113029">
                  <a:moveTo>
                    <a:pt x="6286436" y="0"/>
                  </a:moveTo>
                  <a:lnTo>
                    <a:pt x="6130988" y="0"/>
                  </a:lnTo>
                  <a:lnTo>
                    <a:pt x="6130988" y="112826"/>
                  </a:lnTo>
                  <a:lnTo>
                    <a:pt x="6286436" y="112826"/>
                  </a:lnTo>
                  <a:lnTo>
                    <a:pt x="6286436" y="0"/>
                  </a:lnTo>
                  <a:close/>
                </a:path>
              </a:pathLst>
            </a:custGeom>
            <a:solidFill>
              <a:srgbClr val="006A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46984" y="2251659"/>
              <a:ext cx="6286500" cy="3945890"/>
            </a:xfrm>
            <a:custGeom>
              <a:avLst/>
              <a:gdLst/>
              <a:ahLst/>
              <a:cxnLst/>
              <a:rect l="l" t="t" r="r" b="b"/>
              <a:pathLst>
                <a:path w="6286500" h="3945890">
                  <a:moveTo>
                    <a:pt x="155448" y="3833063"/>
                  </a:moveTo>
                  <a:lnTo>
                    <a:pt x="0" y="3833063"/>
                  </a:lnTo>
                  <a:lnTo>
                    <a:pt x="0" y="3945890"/>
                  </a:lnTo>
                  <a:lnTo>
                    <a:pt x="155448" y="3945890"/>
                  </a:lnTo>
                  <a:lnTo>
                    <a:pt x="155448" y="3833063"/>
                  </a:lnTo>
                  <a:close/>
                </a:path>
                <a:path w="6286500" h="3945890">
                  <a:moveTo>
                    <a:pt x="1046327" y="3381781"/>
                  </a:moveTo>
                  <a:lnTo>
                    <a:pt x="890879" y="3381781"/>
                  </a:lnTo>
                  <a:lnTo>
                    <a:pt x="890879" y="3945890"/>
                  </a:lnTo>
                  <a:lnTo>
                    <a:pt x="1046327" y="3945890"/>
                  </a:lnTo>
                  <a:lnTo>
                    <a:pt x="1046327" y="3381781"/>
                  </a:lnTo>
                  <a:close/>
                </a:path>
                <a:path w="6286500" h="3945890">
                  <a:moveTo>
                    <a:pt x="1896681" y="2820555"/>
                  </a:moveTo>
                  <a:lnTo>
                    <a:pt x="1741233" y="2820555"/>
                  </a:lnTo>
                  <a:lnTo>
                    <a:pt x="1741233" y="3945890"/>
                  </a:lnTo>
                  <a:lnTo>
                    <a:pt x="1896681" y="3945890"/>
                  </a:lnTo>
                  <a:lnTo>
                    <a:pt x="1896681" y="2820555"/>
                  </a:lnTo>
                  <a:close/>
                </a:path>
                <a:path w="6286500" h="3945890">
                  <a:moveTo>
                    <a:pt x="2789936" y="2256447"/>
                  </a:moveTo>
                  <a:lnTo>
                    <a:pt x="2634488" y="2256447"/>
                  </a:lnTo>
                  <a:lnTo>
                    <a:pt x="2634488" y="3945890"/>
                  </a:lnTo>
                  <a:lnTo>
                    <a:pt x="2789936" y="3945890"/>
                  </a:lnTo>
                  <a:lnTo>
                    <a:pt x="2789936" y="2256447"/>
                  </a:lnTo>
                  <a:close/>
                </a:path>
                <a:path w="6286500" h="3945890">
                  <a:moveTo>
                    <a:pt x="3651821" y="1692338"/>
                  </a:moveTo>
                  <a:lnTo>
                    <a:pt x="3496373" y="1692338"/>
                  </a:lnTo>
                  <a:lnTo>
                    <a:pt x="3496373" y="3945890"/>
                  </a:lnTo>
                  <a:lnTo>
                    <a:pt x="3651821" y="3945890"/>
                  </a:lnTo>
                  <a:lnTo>
                    <a:pt x="3651821" y="1692338"/>
                  </a:lnTo>
                  <a:close/>
                </a:path>
                <a:path w="6286500" h="3945890">
                  <a:moveTo>
                    <a:pt x="4530534" y="1128217"/>
                  </a:moveTo>
                  <a:lnTo>
                    <a:pt x="4375086" y="1128217"/>
                  </a:lnTo>
                  <a:lnTo>
                    <a:pt x="4375086" y="3945890"/>
                  </a:lnTo>
                  <a:lnTo>
                    <a:pt x="4530534" y="3945890"/>
                  </a:lnTo>
                  <a:lnTo>
                    <a:pt x="4530534" y="1128217"/>
                  </a:lnTo>
                  <a:close/>
                </a:path>
                <a:path w="6286500" h="3945890">
                  <a:moveTo>
                    <a:pt x="5423293" y="564108"/>
                  </a:moveTo>
                  <a:lnTo>
                    <a:pt x="5267845" y="564108"/>
                  </a:lnTo>
                  <a:lnTo>
                    <a:pt x="5267845" y="3945890"/>
                  </a:lnTo>
                  <a:lnTo>
                    <a:pt x="5423293" y="3945890"/>
                  </a:lnTo>
                  <a:lnTo>
                    <a:pt x="5423293" y="564108"/>
                  </a:lnTo>
                  <a:close/>
                </a:path>
                <a:path w="6286500" h="3945890">
                  <a:moveTo>
                    <a:pt x="6286436" y="0"/>
                  </a:moveTo>
                  <a:lnTo>
                    <a:pt x="6130988" y="0"/>
                  </a:lnTo>
                  <a:lnTo>
                    <a:pt x="6130988" y="3945890"/>
                  </a:lnTo>
                  <a:lnTo>
                    <a:pt x="6286436" y="3945890"/>
                  </a:lnTo>
                  <a:lnTo>
                    <a:pt x="6286436" y="0"/>
                  </a:lnTo>
                  <a:close/>
                </a:path>
              </a:pathLst>
            </a:custGeom>
            <a:solidFill>
              <a:srgbClr val="C2C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46359" y="4899323"/>
              <a:ext cx="7901940" cy="1302385"/>
            </a:xfrm>
            <a:custGeom>
              <a:avLst/>
              <a:gdLst/>
              <a:ahLst/>
              <a:cxnLst/>
              <a:rect l="l" t="t" r="r" b="b"/>
              <a:pathLst>
                <a:path w="7901940" h="1302385">
                  <a:moveTo>
                    <a:pt x="0" y="271564"/>
                  </a:moveTo>
                  <a:lnTo>
                    <a:pt x="1770570" y="0"/>
                  </a:lnTo>
                  <a:lnTo>
                    <a:pt x="2986722" y="531215"/>
                  </a:lnTo>
                  <a:lnTo>
                    <a:pt x="3511804" y="778433"/>
                  </a:lnTo>
                  <a:lnTo>
                    <a:pt x="4417758" y="1301953"/>
                  </a:lnTo>
                  <a:lnTo>
                    <a:pt x="7901558" y="1288846"/>
                  </a:lnTo>
                </a:path>
              </a:pathLst>
            </a:custGeom>
            <a:ln w="19050">
              <a:solidFill>
                <a:srgbClr val="00A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46359" y="3944280"/>
              <a:ext cx="7901940" cy="2257425"/>
            </a:xfrm>
            <a:custGeom>
              <a:avLst/>
              <a:gdLst/>
              <a:ahLst/>
              <a:cxnLst/>
              <a:rect l="l" t="t" r="r" b="b"/>
              <a:pathLst>
                <a:path w="7901940" h="2257425">
                  <a:moveTo>
                    <a:pt x="0" y="1154480"/>
                  </a:moveTo>
                  <a:lnTo>
                    <a:pt x="877951" y="384784"/>
                  </a:lnTo>
                  <a:lnTo>
                    <a:pt x="1770570" y="0"/>
                  </a:lnTo>
                  <a:lnTo>
                    <a:pt x="5267706" y="2061362"/>
                  </a:lnTo>
                  <a:lnTo>
                    <a:pt x="6187122" y="2242680"/>
                  </a:lnTo>
                  <a:lnTo>
                    <a:pt x="7901558" y="2257005"/>
                  </a:lnTo>
                </a:path>
              </a:pathLst>
            </a:custGeom>
            <a:ln w="19050">
              <a:solidFill>
                <a:srgbClr val="3055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4D4D4F"/>
                </a:solidFill>
              </a:rPr>
              <a:t>INCOME</a:t>
            </a:r>
            <a:r>
              <a:rPr spc="-20" dirty="0">
                <a:solidFill>
                  <a:srgbClr val="4D4D4F"/>
                </a:solidFill>
              </a:rPr>
              <a:t> </a:t>
            </a:r>
            <a:r>
              <a:rPr spc="-10" dirty="0">
                <a:solidFill>
                  <a:srgbClr val="4D4D4F"/>
                </a:solidFill>
              </a:rPr>
              <a:t>BENEFIT</a:t>
            </a:r>
            <a:r>
              <a:rPr spc="-20" dirty="0">
                <a:solidFill>
                  <a:srgbClr val="4D4D4F"/>
                </a:solidFill>
              </a:rPr>
              <a:t> </a:t>
            </a:r>
            <a:r>
              <a:rPr spc="-10" dirty="0">
                <a:solidFill>
                  <a:srgbClr val="4D4D4F"/>
                </a:solidFill>
              </a:rPr>
              <a:t>RIDER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392031" y="7234681"/>
            <a:ext cx="107950" cy="182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4D4D4F"/>
                </a:solidFill>
                <a:latin typeface="Gotham Book"/>
                <a:cs typeface="Gotham Book"/>
              </a:rPr>
              <a:t>9</a:t>
            </a:r>
            <a:endParaRPr sz="10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9858F90D70D648A52EA2F82703D508" ma:contentTypeVersion="3" ma:contentTypeDescription="Create a new document." ma:contentTypeScope="" ma:versionID="a2660c18e3e3cdd9635ddae4ca2289a8">
  <xsd:schema xmlns:xsd="http://www.w3.org/2001/XMLSchema" xmlns:xs="http://www.w3.org/2001/XMLSchema" xmlns:p="http://schemas.microsoft.com/office/2006/metadata/properties" xmlns:ns2="92789431-cb15-4950-8adb-06f320cf4e42" targetNamespace="http://schemas.microsoft.com/office/2006/metadata/properties" ma:root="true" ma:fieldsID="a95d46239aea0a1c81e703e691ee7af6" ns2:_="">
    <xsd:import namespace="92789431-cb15-4950-8adb-06f320cf4e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89431-cb15-4950-8adb-06f320cf4e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256336-BAC4-400B-A299-9D59A2A144B2}">
  <ds:schemaRefs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2789431-cb15-4950-8adb-06f320cf4e4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65DA99-9CC5-4812-AC59-2F3B58E20E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C91ECC-27C3-4443-8462-E4A6F19F9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789431-cb15-4950-8adb-06f320cf4e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1224</Words>
  <Application>Microsoft Office PowerPoint</Application>
  <PresentationFormat>Custom</PresentationFormat>
  <Paragraphs>136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Gotham</vt:lpstr>
      <vt:lpstr>Gotham Book</vt:lpstr>
      <vt:lpstr>Gotham Medium</vt:lpstr>
      <vt:lpstr>Times New Roman</vt:lpstr>
      <vt:lpstr>Univers</vt:lpstr>
      <vt:lpstr>Office Theme</vt:lpstr>
      <vt:lpstr>GUARANTEED INCOME YOU CAN’T OUTLIVE</vt:lpstr>
      <vt:lpstr>DREAMING OF RETIREMENT?</vt:lpstr>
      <vt:lpstr>LET'S START WITH THE BASICS: WHAT IS AN ANNUITY?</vt:lpstr>
      <vt:lpstr>ADVANTAGES OF A FIXED INDEX ANNUITY</vt:lpstr>
      <vt:lpstr>LIFETIME INCOME THROUGH AN INCOME BENEFIT RIDER</vt:lpstr>
      <vt:lpstr>ACHIEVE YOUR RETIREMENT INCOME GOALS</vt:lpstr>
      <vt:lpstr>RECEIVING YOUR INCOME — KEY TERMS</vt:lpstr>
      <vt:lpstr>CALCULATION OF INCOME PAYMENTS</vt:lpstr>
      <vt:lpstr>PAYMENTS NEVER DECREASE</vt:lpstr>
      <vt:lpstr>IS MY SPOUSE COVERED?</vt:lpstr>
      <vt:lpstr>PowerPoint Presentation</vt:lpstr>
      <vt:lpstr>PowerPoint Presentation</vt:lpstr>
      <vt:lpstr>EQUITRUST — A NAME YOU CAN TRUST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Income for Life Sales Presentation - PowerPoint</dc:title>
  <dc:creator>Lee, Amy</dc:creator>
  <cp:lastModifiedBy>Lee, Amy</cp:lastModifiedBy>
  <cp:revision>1</cp:revision>
  <dcterms:created xsi:type="dcterms:W3CDTF">2026-06-12T16:34:19Z</dcterms:created>
  <dcterms:modified xsi:type="dcterms:W3CDTF">2026-06-26T16:29:07Z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2026-06-12T00:00:00Z</vt:filetime>
  </property>
  <property fmtid="{D5CDD505-2E9C-101B-9397-08002B2CF9AE}" pid="3" name="Creator">
    <vt:lpwstr>Adobe InDesign 21.4 (Macintosh)</vt:lpwstr>
  </property>
  <property fmtid="{D5CDD505-2E9C-101B-9397-08002B2CF9AE}" pid="4" name="LastSaved">
    <vt:filetime>2026-06-12T00:00:00Z</vt:filetime>
  </property>
  <property fmtid="{D5CDD505-2E9C-101B-9397-08002B2CF9AE}" pid="5" name="Producer">
    <vt:lpwstr>Adobe PDF Library 18.0</vt:lpwstr>
  </property>
  <property fmtid="{D5CDD505-2E9C-101B-9397-08002B2CF9AE}" pid="6" name="ContentTypeId">
    <vt:lpwstr>0x010100B79858F90D70D648A52EA2F82703D508</vt:lpwstr>
  </property>
</Properties>
</file>